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7" r:id="rId2"/>
    <p:sldId id="309" r:id="rId3"/>
    <p:sldId id="300" r:id="rId4"/>
    <p:sldId id="310" r:id="rId5"/>
    <p:sldId id="30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02E3D-9783-4519-AC7B-D533F09F38AE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FC259-83D3-48C8-8F5D-DB63BEBEF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1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1B69-DC77-4156-8DAA-8F040ADDE33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6BCA-4119-45D9-8A7C-67651A477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9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1B69-DC77-4156-8DAA-8F040ADDE33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6BCA-4119-45D9-8A7C-67651A477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9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1B69-DC77-4156-8DAA-8F040ADDE33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6BCA-4119-45D9-8A7C-67651A477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8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1B69-DC77-4156-8DAA-8F040ADDE33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6BCA-4119-45D9-8A7C-67651A477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8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1B69-DC77-4156-8DAA-8F040ADDE33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6BCA-4119-45D9-8A7C-67651A477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42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1B69-DC77-4156-8DAA-8F040ADDE33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6BCA-4119-45D9-8A7C-67651A477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1B69-DC77-4156-8DAA-8F040ADDE33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6BCA-4119-45D9-8A7C-67651A477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7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1B69-DC77-4156-8DAA-8F040ADDE33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6BCA-4119-45D9-8A7C-67651A477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9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1B69-DC77-4156-8DAA-8F040ADDE33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6BCA-4119-45D9-8A7C-67651A477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6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1B69-DC77-4156-8DAA-8F040ADDE33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6BCA-4119-45D9-8A7C-67651A477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2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1B69-DC77-4156-8DAA-8F040ADDE33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6BCA-4119-45D9-8A7C-67651A477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89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E1B69-DC77-4156-8DAA-8F040ADDE33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46BCA-4119-45D9-8A7C-67651A477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2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>
          <a:xfrm>
            <a:off x="197428" y="0"/>
            <a:ext cx="10848108" cy="2185716"/>
          </a:xfrm>
        </p:spPr>
        <p:txBody>
          <a:bodyPr/>
          <a:lstStyle/>
          <a:p>
            <a:r>
              <a:rPr lang="en-US" altLang="en-US" sz="4000" dirty="0">
                <a:solidFill>
                  <a:schemeClr val="bg1"/>
                </a:solidFill>
              </a:rPr>
              <a:t>Open up your laptops, go to </a:t>
            </a:r>
            <a:r>
              <a:rPr lang="en-US" altLang="en-US" sz="4000" u="sng" dirty="0">
                <a:solidFill>
                  <a:schemeClr val="bg1"/>
                </a:solidFill>
              </a:rPr>
              <a:t>MrHyatt.rocks</a:t>
            </a:r>
            <a:r>
              <a:rPr lang="en-US" altLang="en-US" sz="4000" dirty="0">
                <a:solidFill>
                  <a:schemeClr val="bg1"/>
                </a:solidFill>
              </a:rPr>
              <a:t>, and do today’s </a:t>
            </a:r>
            <a:r>
              <a:rPr lang="en-US" altLang="en-US" sz="4000" dirty="0" err="1" smtClean="0">
                <a:solidFill>
                  <a:schemeClr val="bg1"/>
                </a:solidFill>
              </a:rPr>
              <a:t>bellwork</a:t>
            </a:r>
            <a:r>
              <a:rPr lang="en-US" altLang="en-US" sz="4000" dirty="0" smtClean="0">
                <a:solidFill>
                  <a:schemeClr val="bg1"/>
                </a:solidFill>
              </a:rPr>
              <a:t>…then put your computer away…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  <p:pic>
        <p:nvPicPr>
          <p:cNvPr id="4099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45" y="1460223"/>
            <a:ext cx="1946420" cy="1461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3317972"/>
              </p:ext>
            </p:extLst>
          </p:nvPr>
        </p:nvGraphicFramePr>
        <p:xfrm>
          <a:off x="2504208" y="1237735"/>
          <a:ext cx="9559637" cy="549557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34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4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4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Scale</a:t>
                      </a:r>
                      <a:endParaRPr lang="en-US" sz="12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Scale Description</a:t>
                      </a:r>
                      <a:endParaRPr lang="en-US" sz="1200" b="1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29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4</a:t>
                      </a:r>
                      <a:endParaRPr lang="en-US" sz="1200" b="1" dirty="0"/>
                    </a:p>
                  </a:txBody>
                  <a:tcPr marL="68580" marR="68580" marT="34294" marB="34294"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a strategy to solve a scientific problem.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diagrams and models to represent and solve a scientific problem</a:t>
                      </a:r>
                      <a:br>
                        <a:rPr lang="en-US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ways in which a scientific problem can be solved.</a:t>
                      </a:r>
                      <a:br>
                        <a:rPr lang="en-US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4" marB="3429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355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3</a:t>
                      </a:r>
                    </a:p>
                  </a:txBody>
                  <a:tcPr marL="68580" marR="68580" marT="34294" marB="34294"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Can: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define a problem based on a specific body of knowledge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conduct systematic observations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tools to gather, analyze, and interpret data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pose answers, explanations, or descriptions of events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appropriate evidence and reasoning to justify these explanations to others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communicate results of scientific investigations</a:t>
                      </a:r>
                      <a:br>
                        <a:rPr lang="en-US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4" marB="3429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786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2</a:t>
                      </a:r>
                    </a:p>
                  </a:txBody>
                  <a:tcPr marL="68580" marR="68580" marT="34294" marB="34294"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Can: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determine the meaning of symbols, key terms, and other astronomy specific words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define a scientific problem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the safety precautions that should be taken when starting a specific scientific investigation</a:t>
                      </a:r>
                      <a:br>
                        <a:rPr lang="en-US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4" marB="3429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892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</a:t>
                      </a:r>
                    </a:p>
                  </a:txBody>
                  <a:tcPr marL="68580" marR="68580" marT="34294" marB="34294"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Can: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recognize from a list the key parts of a specific body of knowledge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define a scientific problem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 the safety precautions that should be taken when starting a specific</a:t>
                      </a:r>
                      <a:br>
                        <a:rPr lang="en-US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scientific investigation</a:t>
                      </a:r>
                      <a:br>
                        <a:rPr lang="en-US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4" marB="3429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1691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175589" cy="1325563"/>
          </a:xfrm>
        </p:spPr>
        <p:txBody>
          <a:bodyPr/>
          <a:lstStyle/>
          <a:p>
            <a:r>
              <a:rPr lang="en-US" dirty="0" smtClean="0"/>
              <a:t>GUM LAB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766" y="1918092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Due at Midnight tonight!!</a:t>
            </a:r>
            <a:endParaRPr lang="en-US" sz="3200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569" y="119153"/>
            <a:ext cx="7030431" cy="637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59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This is “lab” number 2</a:t>
            </a:r>
          </a:p>
          <a:p>
            <a:r>
              <a:rPr lang="en-US" sz="4000" dirty="0" smtClean="0"/>
              <a:t>You will be graded </a:t>
            </a:r>
            <a:r>
              <a:rPr lang="en-US" sz="4000" b="1" i="1" u="sng" dirty="0" smtClean="0"/>
              <a:t>as a group </a:t>
            </a:r>
            <a:r>
              <a:rPr lang="en-US" sz="4000" dirty="0" smtClean="0"/>
              <a:t>– so please work together</a:t>
            </a:r>
          </a:p>
          <a:p>
            <a:r>
              <a:rPr lang="en-US" sz="4000" dirty="0" smtClean="0"/>
              <a:t>Make sure </a:t>
            </a:r>
            <a:r>
              <a:rPr lang="en-US" sz="4800" b="1" i="1" dirty="0" smtClean="0"/>
              <a:t>all</a:t>
            </a:r>
            <a:r>
              <a:rPr lang="en-US" sz="4800" dirty="0" smtClean="0"/>
              <a:t> </a:t>
            </a:r>
            <a:r>
              <a:rPr lang="en-US" sz="4000" dirty="0" smtClean="0"/>
              <a:t>of your names are on the answer sheet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40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Group Work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You will be graded </a:t>
            </a:r>
            <a:r>
              <a:rPr lang="en-US" sz="4000" b="1" i="1" u="sng" dirty="0" smtClean="0"/>
              <a:t>as a group </a:t>
            </a:r>
            <a:r>
              <a:rPr lang="en-US" sz="4000" dirty="0" smtClean="0"/>
              <a:t>– so please work together</a:t>
            </a:r>
          </a:p>
          <a:p>
            <a:r>
              <a:rPr lang="en-US" sz="4000" dirty="0" smtClean="0"/>
              <a:t>Make sure </a:t>
            </a:r>
            <a:r>
              <a:rPr lang="en-US" sz="4800" b="1" i="1" dirty="0" smtClean="0"/>
              <a:t>all</a:t>
            </a:r>
            <a:r>
              <a:rPr lang="en-US" sz="4800" dirty="0" smtClean="0"/>
              <a:t> </a:t>
            </a:r>
            <a:r>
              <a:rPr lang="en-US" sz="4000" dirty="0" smtClean="0"/>
              <a:t>of your names are on the answer sheet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05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419" y="0"/>
            <a:ext cx="10515600" cy="82983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50" dirty="0"/>
              <a:t>Group Work!	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114300" y="665018"/>
            <a:ext cx="12077700" cy="585770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en-US" sz="2700" b="1" dirty="0" smtClean="0"/>
              <a:t>Take the piece of notebook paper I have given you</a:t>
            </a:r>
            <a:r>
              <a:rPr lang="en-US" altLang="en-US" sz="3000" b="1" dirty="0" smtClean="0"/>
              <a:t>.  PUT EVERYBODIES NAME ON IT!</a:t>
            </a:r>
            <a:endParaRPr lang="en-US" altLang="en-US" sz="3000" b="1" dirty="0"/>
          </a:p>
          <a:p>
            <a:pPr>
              <a:lnSpc>
                <a:spcPct val="150000"/>
              </a:lnSpc>
            </a:pPr>
            <a:r>
              <a:rPr lang="en-US" altLang="en-US" sz="2700" b="1" dirty="0"/>
              <a:t>As a group, you will </a:t>
            </a:r>
            <a:r>
              <a:rPr lang="en-US" altLang="en-US" sz="2700" b="1" dirty="0" smtClean="0"/>
              <a:t>answer the 7 questions from around the room.  You will rotate counter-clockwise.</a:t>
            </a:r>
            <a:endParaRPr lang="en-US" altLang="en-US" sz="2700" b="1" dirty="0"/>
          </a:p>
          <a:p>
            <a:pPr>
              <a:lnSpc>
                <a:spcPct val="150000"/>
              </a:lnSpc>
            </a:pPr>
            <a:r>
              <a:rPr lang="en-US" altLang="en-US" sz="2700" b="1" dirty="0"/>
              <a:t>Each person in your group </a:t>
            </a:r>
            <a:r>
              <a:rPr lang="en-US" altLang="en-US" sz="2700" b="1" dirty="0" smtClean="0"/>
              <a:t>will </a:t>
            </a:r>
            <a:r>
              <a:rPr lang="en-US" altLang="en-US" sz="2700" b="1" dirty="0"/>
              <a:t>write the answer to </a:t>
            </a:r>
            <a:r>
              <a:rPr lang="en-US" altLang="en-US" sz="2700" b="1" dirty="0" smtClean="0"/>
              <a:t>at least </a:t>
            </a:r>
            <a:r>
              <a:rPr lang="en-US" altLang="en-US" sz="2700" b="1" u="sng" dirty="0" smtClean="0"/>
              <a:t>one</a:t>
            </a:r>
            <a:r>
              <a:rPr lang="en-US" altLang="en-US" sz="2700" b="1" dirty="0" smtClean="0"/>
              <a:t> </a:t>
            </a:r>
            <a:r>
              <a:rPr lang="en-US" altLang="en-US" sz="2700" b="1" dirty="0"/>
              <a:t>of the </a:t>
            </a:r>
            <a:r>
              <a:rPr lang="en-US" altLang="en-US" sz="2700" b="1" dirty="0" smtClean="0"/>
              <a:t>questions. </a:t>
            </a:r>
          </a:p>
          <a:p>
            <a:pPr lvl="1">
              <a:lnSpc>
                <a:spcPct val="150000"/>
              </a:lnSpc>
            </a:pPr>
            <a:r>
              <a:rPr lang="en-US" altLang="en-US" sz="2300" b="1" dirty="0" smtClean="0"/>
              <a:t>Write your initials down next to the question that you wrote!</a:t>
            </a:r>
            <a:endParaRPr lang="en-US" altLang="en-US" sz="2300" b="1" dirty="0"/>
          </a:p>
          <a:p>
            <a:pPr>
              <a:lnSpc>
                <a:spcPct val="150000"/>
              </a:lnSpc>
            </a:pPr>
            <a:r>
              <a:rPr lang="en-US" altLang="en-US" sz="2700" b="1" dirty="0"/>
              <a:t>If you have three people, </a:t>
            </a:r>
            <a:r>
              <a:rPr lang="en-US" altLang="en-US" sz="2700" b="1" dirty="0" smtClean="0"/>
              <a:t>more people will </a:t>
            </a:r>
            <a:r>
              <a:rPr lang="en-US" altLang="en-US" sz="2700" b="1" dirty="0"/>
              <a:t>have to write twice.</a:t>
            </a:r>
          </a:p>
          <a:p>
            <a:pPr>
              <a:lnSpc>
                <a:spcPct val="150000"/>
              </a:lnSpc>
            </a:pPr>
            <a:r>
              <a:rPr lang="en-US" altLang="en-US" sz="2700" b="1" dirty="0" smtClean="0"/>
              <a:t>You will have 42 minutes / 7 questions = about 6 minutes per question</a:t>
            </a:r>
          </a:p>
          <a:p>
            <a:pPr>
              <a:lnSpc>
                <a:spcPct val="150000"/>
              </a:lnSpc>
            </a:pPr>
            <a:r>
              <a:rPr lang="en-US" altLang="en-US" sz="2700" b="1" dirty="0" smtClean="0"/>
              <a:t>Each Question must be answered with </a:t>
            </a:r>
            <a:r>
              <a:rPr lang="en-US" altLang="en-US" sz="2700" b="1" u="sng" dirty="0" smtClean="0"/>
              <a:t>AT LEAST A 5 SENTENCE PARAGRAPH</a:t>
            </a:r>
            <a:r>
              <a:rPr lang="en-US" altLang="en-US" sz="2700" b="1" dirty="0" smtClean="0"/>
              <a:t>.  (start promptly)</a:t>
            </a:r>
          </a:p>
          <a:p>
            <a:pPr>
              <a:lnSpc>
                <a:spcPct val="150000"/>
              </a:lnSpc>
            </a:pPr>
            <a:r>
              <a:rPr lang="en-US" altLang="en-US" sz="3000" b="1" dirty="0" smtClean="0"/>
              <a:t>If I see somebody not helping their group, or not participating, or </a:t>
            </a:r>
            <a:r>
              <a:rPr lang="en-US" altLang="en-US" sz="3000" b="1" u="sng" dirty="0" smtClean="0"/>
              <a:t>on their phone</a:t>
            </a:r>
            <a:r>
              <a:rPr lang="en-US" altLang="en-US" sz="3000" b="1" dirty="0" smtClean="0"/>
              <a:t> – the </a:t>
            </a:r>
            <a:r>
              <a:rPr lang="en-US" altLang="en-US" sz="3000" b="1" u="sng" dirty="0" smtClean="0"/>
              <a:t>group</a:t>
            </a:r>
            <a:r>
              <a:rPr lang="en-US" altLang="en-US" sz="3000" b="1" dirty="0" smtClean="0"/>
              <a:t> loses points.  </a:t>
            </a:r>
            <a:endParaRPr lang="en-US" altLang="en-US" sz="3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988" y="5780809"/>
            <a:ext cx="979776" cy="9797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630" y="5780809"/>
            <a:ext cx="979776" cy="9797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375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1932</TotalTime>
  <Words>365</Words>
  <Application>Microsoft Office PowerPoint</Application>
  <PresentationFormat>Widescreen</PresentationFormat>
  <Paragraphs>42</Paragraphs>
  <Slides>5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GUM LAB QUESTIONS</vt:lpstr>
      <vt:lpstr>Group Work</vt:lpstr>
      <vt:lpstr>Group Work</vt:lpstr>
      <vt:lpstr>Group Work! </vt:lpstr>
    </vt:vector>
  </TitlesOfParts>
  <Company>OCPS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9-1-15</dc:title>
  <dc:creator>Hyatt, Evan K.</dc:creator>
  <cp:lastModifiedBy>Hyatt, Evan K.</cp:lastModifiedBy>
  <cp:revision>36</cp:revision>
  <dcterms:created xsi:type="dcterms:W3CDTF">2015-08-28T18:10:58Z</dcterms:created>
  <dcterms:modified xsi:type="dcterms:W3CDTF">2019-08-15T17:44:53Z</dcterms:modified>
</cp:coreProperties>
</file>