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68" r:id="rId2"/>
    <p:sldId id="325" r:id="rId3"/>
    <p:sldId id="316" r:id="rId4"/>
    <p:sldId id="334" r:id="rId5"/>
    <p:sldId id="303" r:id="rId6"/>
    <p:sldId id="302" r:id="rId7"/>
    <p:sldId id="363" r:id="rId8"/>
    <p:sldId id="311" r:id="rId9"/>
    <p:sldId id="362" r:id="rId10"/>
    <p:sldId id="364" r:id="rId11"/>
    <p:sldId id="332" r:id="rId12"/>
    <p:sldId id="307" r:id="rId13"/>
    <p:sldId id="308" r:id="rId14"/>
    <p:sldId id="369" r:id="rId15"/>
    <p:sldId id="370" r:id="rId16"/>
    <p:sldId id="371" r:id="rId17"/>
    <p:sldId id="372" r:id="rId18"/>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501" autoAdjust="0"/>
  </p:normalViewPr>
  <p:slideViewPr>
    <p:cSldViewPr>
      <p:cViewPr varScale="1">
        <p:scale>
          <a:sx n="92" d="100"/>
          <a:sy n="92" d="100"/>
        </p:scale>
        <p:origin x="78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764"/>
    </p:cViewPr>
  </p:sorterViewPr>
  <p:notesViewPr>
    <p:cSldViewPr>
      <p:cViewPr varScale="1">
        <p:scale>
          <a:sx n="57" d="100"/>
          <a:sy n="57" d="100"/>
        </p:scale>
        <p:origin x="-121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eaLnBrk="1" hangingPunct="1">
              <a:defRPr sz="1300"/>
            </a:lvl1pPr>
          </a:lstStyle>
          <a:p>
            <a:pPr>
              <a:defRPr/>
            </a:pPr>
            <a:endParaRPr lang="en-US" altLang="en-US"/>
          </a:p>
        </p:txBody>
      </p:sp>
      <p:sp>
        <p:nvSpPr>
          <p:cNvPr id="47107" name="Rectangle 3"/>
          <p:cNvSpPr>
            <a:spLocks noGrp="1" noChangeArrowheads="1"/>
          </p:cNvSpPr>
          <p:nvPr>
            <p:ph type="dt" sz="quarter"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eaLnBrk="1" hangingPunct="1">
              <a:defRPr sz="1300"/>
            </a:lvl1pPr>
          </a:lstStyle>
          <a:p>
            <a:pPr>
              <a:defRPr/>
            </a:pPr>
            <a:endParaRPr lang="en-US" altLang="en-US"/>
          </a:p>
        </p:txBody>
      </p:sp>
      <p:sp>
        <p:nvSpPr>
          <p:cNvPr id="47108" name="Rectangle 4"/>
          <p:cNvSpPr>
            <a:spLocks noGrp="1" noChangeArrowheads="1"/>
          </p:cNvSpPr>
          <p:nvPr>
            <p:ph type="ftr" sz="quarter" idx="2"/>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eaLnBrk="1" hangingPunct="1">
              <a:defRPr sz="1300"/>
            </a:lvl1pPr>
          </a:lstStyle>
          <a:p>
            <a:pPr>
              <a:defRPr/>
            </a:pPr>
            <a:endParaRPr lang="en-US" altLang="en-US"/>
          </a:p>
        </p:txBody>
      </p:sp>
      <p:sp>
        <p:nvSpPr>
          <p:cNvPr id="47109" name="Rectangle 5"/>
          <p:cNvSpPr>
            <a:spLocks noGrp="1" noChangeArrowheads="1"/>
          </p:cNvSpPr>
          <p:nvPr>
            <p:ph type="sldNum" sz="quarter" idx="3"/>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eaLnBrk="1" hangingPunct="1">
              <a:defRPr sz="1300"/>
            </a:lvl1pPr>
          </a:lstStyle>
          <a:p>
            <a:pPr>
              <a:defRPr/>
            </a:pPr>
            <a:fld id="{339180DD-2B9E-4E42-A4AA-C5041CDC74A7}" type="slidenum">
              <a:rPr lang="en-US" altLang="en-US"/>
              <a:pPr>
                <a:defRPr/>
              </a:pPr>
              <a:t>‹#›</a:t>
            </a:fld>
            <a:endParaRPr lang="en-US" altLang="en-US"/>
          </a:p>
        </p:txBody>
      </p:sp>
    </p:spTree>
    <p:extLst>
      <p:ext uri="{BB962C8B-B14F-4D97-AF65-F5344CB8AC3E}">
        <p14:creationId xmlns:p14="http://schemas.microsoft.com/office/powerpoint/2010/main" val="2090515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eaLnBrk="1" hangingPunct="1">
              <a:defRPr sz="1300"/>
            </a:lvl1pPr>
          </a:lstStyle>
          <a:p>
            <a:pPr>
              <a:defRPr/>
            </a:pPr>
            <a:endParaRPr lang="en-US" altLang="en-US"/>
          </a:p>
        </p:txBody>
      </p:sp>
      <p:sp>
        <p:nvSpPr>
          <p:cNvPr id="45059" name="Rectangle 3"/>
          <p:cNvSpPr>
            <a:spLocks noGrp="1" noChangeArrowheads="1"/>
          </p:cNvSpPr>
          <p:nvPr>
            <p:ph type="dt"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eaLnBrk="1" hangingPunct="1">
              <a:defRPr sz="1300"/>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p:cNvSpPr>
            <a:spLocks noGrp="1" noChangeArrowheads="1"/>
          </p:cNvSpPr>
          <p:nvPr>
            <p:ph type="body" sz="quarter" idx="3"/>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5062" name="Rectangle 6"/>
          <p:cNvSpPr>
            <a:spLocks noGrp="1" noChangeArrowheads="1"/>
          </p:cNvSpPr>
          <p:nvPr>
            <p:ph type="ftr" sz="quarter" idx="4"/>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eaLnBrk="1" hangingPunct="1">
              <a:defRPr sz="1300"/>
            </a:lvl1pPr>
          </a:lstStyle>
          <a:p>
            <a:pPr>
              <a:defRPr/>
            </a:pPr>
            <a:endParaRPr lang="en-US" altLang="en-US"/>
          </a:p>
        </p:txBody>
      </p:sp>
      <p:sp>
        <p:nvSpPr>
          <p:cNvPr id="45063" name="Rectangle 7"/>
          <p:cNvSpPr>
            <a:spLocks noGrp="1" noChangeArrowheads="1"/>
          </p:cNvSpPr>
          <p:nvPr>
            <p:ph type="sldNum" sz="quarter" idx="5"/>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eaLnBrk="1" hangingPunct="1">
              <a:defRPr sz="1300"/>
            </a:lvl1pPr>
          </a:lstStyle>
          <a:p>
            <a:pPr>
              <a:defRPr/>
            </a:pPr>
            <a:fld id="{AE4B278C-E829-49FD-A3DF-FD58E6E264A8}" type="slidenum">
              <a:rPr lang="en-US" altLang="en-US"/>
              <a:pPr>
                <a:defRPr/>
              </a:pPr>
              <a:t>‹#›</a:t>
            </a:fld>
            <a:endParaRPr lang="en-US" altLang="en-US"/>
          </a:p>
        </p:txBody>
      </p:sp>
    </p:spTree>
    <p:extLst>
      <p:ext uri="{BB962C8B-B14F-4D97-AF65-F5344CB8AC3E}">
        <p14:creationId xmlns:p14="http://schemas.microsoft.com/office/powerpoint/2010/main" val="4505032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372" indent="-302066">
              <a:spcBef>
                <a:spcPct val="30000"/>
              </a:spcBef>
              <a:defRPr sz="1300">
                <a:solidFill>
                  <a:schemeClr val="tx1"/>
                </a:solidFill>
                <a:latin typeface="Arial" panose="020B0604020202020204" pitchFamily="34" charset="0"/>
              </a:defRPr>
            </a:lvl2pPr>
            <a:lvl3pPr marL="1208265" indent="-241653">
              <a:spcBef>
                <a:spcPct val="30000"/>
              </a:spcBef>
              <a:defRPr sz="1300">
                <a:solidFill>
                  <a:schemeClr val="tx1"/>
                </a:solidFill>
                <a:latin typeface="Arial" panose="020B0604020202020204" pitchFamily="34" charset="0"/>
              </a:defRPr>
            </a:lvl3pPr>
            <a:lvl4pPr marL="1691571" indent="-241653">
              <a:spcBef>
                <a:spcPct val="30000"/>
              </a:spcBef>
              <a:defRPr sz="1300">
                <a:solidFill>
                  <a:schemeClr val="tx1"/>
                </a:solidFill>
                <a:latin typeface="Arial" panose="020B0604020202020204" pitchFamily="34" charset="0"/>
              </a:defRPr>
            </a:lvl4pPr>
            <a:lvl5pPr marL="2174878" indent="-241653">
              <a:spcBef>
                <a:spcPct val="30000"/>
              </a:spcBef>
              <a:defRPr sz="1300">
                <a:solidFill>
                  <a:schemeClr val="tx1"/>
                </a:solidFill>
                <a:latin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289C1B45-F8DF-4408-92F2-86E4954A47F5}" type="slidenum">
              <a:rPr lang="en-US" altLang="en-US" smtClean="0"/>
              <a:pPr>
                <a:spcBef>
                  <a:spcPct val="0"/>
                </a:spcBef>
              </a:pPr>
              <a:t>5</a:t>
            </a:fld>
            <a:endParaRPr lang="en-US" altLang="en-US" dirty="0"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Figure 1.8a. Caption: </a:t>
            </a:r>
            <a:r>
              <a:rPr lang="en-US" altLang="en-US" b="1" dirty="0" smtClean="0"/>
              <a:t>Constellation Orion. </a:t>
            </a:r>
            <a:r>
              <a:rPr lang="en-US" altLang="en-US" dirty="0" smtClean="0"/>
              <a:t>(a) A photograph of the group of bright stars that make up the constellation Orion. (See the preface for an explanation of the icon at the bottom, which simply indicates that this image was made in visible light.) </a:t>
            </a:r>
          </a:p>
        </p:txBody>
      </p:sp>
    </p:spTree>
    <p:extLst>
      <p:ext uri="{BB962C8B-B14F-4D97-AF65-F5344CB8AC3E}">
        <p14:creationId xmlns:p14="http://schemas.microsoft.com/office/powerpoint/2010/main" val="952313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372" indent="-302066">
              <a:spcBef>
                <a:spcPct val="30000"/>
              </a:spcBef>
              <a:defRPr sz="1300">
                <a:solidFill>
                  <a:schemeClr val="tx1"/>
                </a:solidFill>
                <a:latin typeface="Arial" panose="020B0604020202020204" pitchFamily="34" charset="0"/>
              </a:defRPr>
            </a:lvl2pPr>
            <a:lvl3pPr marL="1208265" indent="-241653">
              <a:spcBef>
                <a:spcPct val="30000"/>
              </a:spcBef>
              <a:defRPr sz="1300">
                <a:solidFill>
                  <a:schemeClr val="tx1"/>
                </a:solidFill>
                <a:latin typeface="Arial" panose="020B0604020202020204" pitchFamily="34" charset="0"/>
              </a:defRPr>
            </a:lvl3pPr>
            <a:lvl4pPr marL="1691571" indent="-241653">
              <a:spcBef>
                <a:spcPct val="30000"/>
              </a:spcBef>
              <a:defRPr sz="1300">
                <a:solidFill>
                  <a:schemeClr val="tx1"/>
                </a:solidFill>
                <a:latin typeface="Arial" panose="020B0604020202020204" pitchFamily="34" charset="0"/>
              </a:defRPr>
            </a:lvl4pPr>
            <a:lvl5pPr marL="2174878" indent="-241653">
              <a:spcBef>
                <a:spcPct val="30000"/>
              </a:spcBef>
              <a:defRPr sz="1300">
                <a:solidFill>
                  <a:schemeClr val="tx1"/>
                </a:solidFill>
                <a:latin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960192DC-0030-4395-BF9D-A9E554BD1A24}" type="slidenum">
              <a:rPr lang="en-US" altLang="en-US" smtClean="0"/>
              <a:pPr>
                <a:spcBef>
                  <a:spcPct val="0"/>
                </a:spcBef>
              </a:pPr>
              <a:t>6</a:t>
            </a:fld>
            <a:endParaRPr lang="en-US" altLang="en-US" dirty="0"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Figure 1-6. Caption: </a:t>
            </a:r>
            <a:r>
              <a:rPr lang="en-US" altLang="en-US" b="1" dirty="0" smtClean="0"/>
              <a:t>Scientific Method. </a:t>
            </a:r>
            <a:r>
              <a:rPr lang="en-US" altLang="en-US" dirty="0" smtClean="0"/>
              <a:t>Scientific theories evolve through a combination of observation, theoretical reasoning, and prediction, which in turn suggests new observations. The process can begin at any point in the cycle (although it usually starts with observations), and it continues forever—or until the theory fails to explain an observation or makes a demonstrably false prediction.</a:t>
            </a:r>
          </a:p>
          <a:p>
            <a:pPr eaLnBrk="1" hangingPunct="1"/>
            <a:endParaRPr lang="en-US" altLang="en-US" dirty="0" smtClean="0"/>
          </a:p>
        </p:txBody>
      </p:sp>
    </p:spTree>
    <p:extLst>
      <p:ext uri="{BB962C8B-B14F-4D97-AF65-F5344CB8AC3E}">
        <p14:creationId xmlns:p14="http://schemas.microsoft.com/office/powerpoint/2010/main" val="1929693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Google Shape;210;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4842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Google Shape;210;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9664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Google Shape;210;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6545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Google Shape;210;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161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Google Shape;210;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7155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DE9767B-9F0F-4BFA-B86C-5F4CD08D5E2E}" type="slidenum">
              <a:rPr lang="en-US" altLang="en-US"/>
              <a:pPr>
                <a:defRPr/>
              </a:pPr>
              <a:t>‹#›</a:t>
            </a:fld>
            <a:endParaRPr lang="en-US" altLang="en-US"/>
          </a:p>
        </p:txBody>
      </p:sp>
    </p:spTree>
    <p:extLst>
      <p:ext uri="{BB962C8B-B14F-4D97-AF65-F5344CB8AC3E}">
        <p14:creationId xmlns:p14="http://schemas.microsoft.com/office/powerpoint/2010/main" val="200323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71FF91B-B83B-4CB0-AE44-BAE6763CF686}" type="slidenum">
              <a:rPr lang="en-US" altLang="en-US"/>
              <a:pPr>
                <a:defRPr/>
              </a:pPr>
              <a:t>‹#›</a:t>
            </a:fld>
            <a:endParaRPr lang="en-US" altLang="en-US"/>
          </a:p>
        </p:txBody>
      </p:sp>
    </p:spTree>
    <p:extLst>
      <p:ext uri="{BB962C8B-B14F-4D97-AF65-F5344CB8AC3E}">
        <p14:creationId xmlns:p14="http://schemas.microsoft.com/office/powerpoint/2010/main" val="3620153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80FC00-C88F-4106-A679-4650854A17A3}" type="slidenum">
              <a:rPr lang="en-US" altLang="en-US"/>
              <a:pPr>
                <a:defRPr/>
              </a:pPr>
              <a:t>‹#›</a:t>
            </a:fld>
            <a:endParaRPr lang="en-US" altLang="en-US"/>
          </a:p>
        </p:txBody>
      </p:sp>
    </p:spTree>
    <p:extLst>
      <p:ext uri="{BB962C8B-B14F-4D97-AF65-F5344CB8AC3E}">
        <p14:creationId xmlns:p14="http://schemas.microsoft.com/office/powerpoint/2010/main" val="3207185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72D4C5D-0F5A-433D-853D-45D0BD74F9E3}" type="slidenum">
              <a:rPr lang="en-US" altLang="en-US"/>
              <a:pPr>
                <a:defRPr/>
              </a:pPr>
              <a:t>‹#›</a:t>
            </a:fld>
            <a:endParaRPr lang="en-US" altLang="en-US"/>
          </a:p>
        </p:txBody>
      </p:sp>
    </p:spTree>
    <p:extLst>
      <p:ext uri="{BB962C8B-B14F-4D97-AF65-F5344CB8AC3E}">
        <p14:creationId xmlns:p14="http://schemas.microsoft.com/office/powerpoint/2010/main" val="1815067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ABD9B6D-BC5D-4CAE-BEB7-421FC6C3CA60}" type="slidenum">
              <a:rPr lang="en-US" altLang="en-US"/>
              <a:pPr>
                <a:defRPr/>
              </a:pPr>
              <a:t>‹#›</a:t>
            </a:fld>
            <a:endParaRPr lang="en-US" altLang="en-US"/>
          </a:p>
        </p:txBody>
      </p:sp>
    </p:spTree>
    <p:extLst>
      <p:ext uri="{BB962C8B-B14F-4D97-AF65-F5344CB8AC3E}">
        <p14:creationId xmlns:p14="http://schemas.microsoft.com/office/powerpoint/2010/main" val="2467524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681B292-4A6C-48DD-9E87-646891EB33F9}" type="slidenum">
              <a:rPr lang="en-US" altLang="en-US"/>
              <a:pPr>
                <a:defRPr/>
              </a:pPr>
              <a:t>‹#›</a:t>
            </a:fld>
            <a:endParaRPr lang="en-US" altLang="en-US"/>
          </a:p>
        </p:txBody>
      </p:sp>
    </p:spTree>
    <p:extLst>
      <p:ext uri="{BB962C8B-B14F-4D97-AF65-F5344CB8AC3E}">
        <p14:creationId xmlns:p14="http://schemas.microsoft.com/office/powerpoint/2010/main" val="2451783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1533540-7329-48A1-B06C-04E0B3525067}" type="slidenum">
              <a:rPr lang="en-US" altLang="en-US"/>
              <a:pPr>
                <a:defRPr/>
              </a:pPr>
              <a:t>‹#›</a:t>
            </a:fld>
            <a:endParaRPr lang="en-US" altLang="en-US"/>
          </a:p>
        </p:txBody>
      </p:sp>
    </p:spTree>
    <p:extLst>
      <p:ext uri="{BB962C8B-B14F-4D97-AF65-F5344CB8AC3E}">
        <p14:creationId xmlns:p14="http://schemas.microsoft.com/office/powerpoint/2010/main" val="3209141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D4C79D8-A596-42DB-8CCF-A500061138AC}" type="slidenum">
              <a:rPr lang="en-US" altLang="en-US"/>
              <a:pPr>
                <a:defRPr/>
              </a:pPr>
              <a:t>‹#›</a:t>
            </a:fld>
            <a:endParaRPr lang="en-US" altLang="en-US"/>
          </a:p>
        </p:txBody>
      </p:sp>
    </p:spTree>
    <p:extLst>
      <p:ext uri="{BB962C8B-B14F-4D97-AF65-F5344CB8AC3E}">
        <p14:creationId xmlns:p14="http://schemas.microsoft.com/office/powerpoint/2010/main" val="220239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76B96352-3D73-45E7-9A3C-22985357F820}" type="slidenum">
              <a:rPr lang="en-US" altLang="en-US"/>
              <a:pPr>
                <a:defRPr/>
              </a:pPr>
              <a:t>‹#›</a:t>
            </a:fld>
            <a:endParaRPr lang="en-US" altLang="en-US"/>
          </a:p>
        </p:txBody>
      </p:sp>
    </p:spTree>
    <p:extLst>
      <p:ext uri="{BB962C8B-B14F-4D97-AF65-F5344CB8AC3E}">
        <p14:creationId xmlns:p14="http://schemas.microsoft.com/office/powerpoint/2010/main" val="2333311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CDAB139-DBA7-4631-A093-6E6A66FE35DF}" type="slidenum">
              <a:rPr lang="en-US" altLang="en-US"/>
              <a:pPr>
                <a:defRPr/>
              </a:pPr>
              <a:t>‹#›</a:t>
            </a:fld>
            <a:endParaRPr lang="en-US" altLang="en-US"/>
          </a:p>
        </p:txBody>
      </p:sp>
    </p:spTree>
    <p:extLst>
      <p:ext uri="{BB962C8B-B14F-4D97-AF65-F5344CB8AC3E}">
        <p14:creationId xmlns:p14="http://schemas.microsoft.com/office/powerpoint/2010/main" val="416546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125C2F3-8C82-45F8-A8FF-DBB092C93E57}" type="slidenum">
              <a:rPr lang="en-US" altLang="en-US"/>
              <a:pPr>
                <a:defRPr/>
              </a:pPr>
              <a:t>‹#›</a:t>
            </a:fld>
            <a:endParaRPr lang="en-US" altLang="en-US"/>
          </a:p>
        </p:txBody>
      </p:sp>
    </p:spTree>
    <p:extLst>
      <p:ext uri="{BB962C8B-B14F-4D97-AF65-F5344CB8AC3E}">
        <p14:creationId xmlns:p14="http://schemas.microsoft.com/office/powerpoint/2010/main" val="2363768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7FC76E5-2DA3-4297-8F73-3F5EC60EEF9C}" type="slidenum">
              <a:rPr lang="en-US" altLang="en-US"/>
              <a:pPr>
                <a:defRPr/>
              </a:pPr>
              <a:t>‹#›</a:t>
            </a:fld>
            <a:endParaRPr lang="en-US" altLang="en-US"/>
          </a:p>
        </p:txBody>
      </p:sp>
    </p:spTree>
    <p:extLst>
      <p:ext uri="{BB962C8B-B14F-4D97-AF65-F5344CB8AC3E}">
        <p14:creationId xmlns:p14="http://schemas.microsoft.com/office/powerpoint/2010/main" val="571740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33CC"/>
            </a:gs>
            <a:gs pos="74001">
              <a:srgbClr val="FFFFFB"/>
            </a:gs>
            <a:gs pos="83000">
              <a:srgbClr val="FFFFFB"/>
            </a:gs>
            <a:gs pos="100000">
              <a:srgbClr val="FFFFFD"/>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C2BCC88-3C3B-4BF2-85E1-69393B6CD5D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gif"/></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2"/>
          <p:cNvSpPr>
            <a:spLocks noGrp="1"/>
          </p:cNvSpPr>
          <p:nvPr>
            <p:ph type="subTitle" idx="1"/>
          </p:nvPr>
        </p:nvSpPr>
        <p:spPr>
          <a:xfrm>
            <a:off x="457200" y="496888"/>
            <a:ext cx="8077200" cy="2597150"/>
          </a:xfrm>
        </p:spPr>
        <p:txBody>
          <a:bodyPr/>
          <a:lstStyle/>
          <a:p>
            <a:r>
              <a:rPr lang="en-US" altLang="en-US" sz="4000" dirty="0" smtClean="0">
                <a:solidFill>
                  <a:schemeClr val="bg1"/>
                </a:solidFill>
              </a:rPr>
              <a:t>Open up your laptops, go to </a:t>
            </a:r>
            <a:r>
              <a:rPr lang="en-US" altLang="en-US" sz="4000" u="sng" dirty="0" smtClean="0">
                <a:solidFill>
                  <a:schemeClr val="bg1"/>
                </a:solidFill>
              </a:rPr>
              <a:t>MrHyatt.rocks</a:t>
            </a:r>
            <a:r>
              <a:rPr lang="en-US" altLang="en-US" sz="4000" dirty="0" smtClean="0">
                <a:solidFill>
                  <a:schemeClr val="bg1"/>
                </a:solidFill>
              </a:rPr>
              <a:t>, and do today’s </a:t>
            </a:r>
            <a:r>
              <a:rPr lang="en-US" altLang="en-US" sz="4000" dirty="0" err="1" smtClean="0">
                <a:solidFill>
                  <a:schemeClr val="bg1"/>
                </a:solidFill>
              </a:rPr>
              <a:t>bellwork</a:t>
            </a:r>
            <a:endParaRPr lang="en-US" altLang="en-US" sz="4000" dirty="0" smtClean="0">
              <a:solidFill>
                <a:schemeClr val="bg1"/>
              </a:solidFill>
            </a:endParaRPr>
          </a:p>
          <a:p>
            <a:r>
              <a:rPr lang="en-US" altLang="en-US" sz="4000" dirty="0" smtClean="0">
                <a:solidFill>
                  <a:schemeClr val="bg1"/>
                </a:solidFill>
              </a:rPr>
              <a:t>(If you cannot access the website, try to hard reset your computer)</a:t>
            </a:r>
          </a:p>
        </p:txBody>
      </p:sp>
      <p:pic>
        <p:nvPicPr>
          <p:cNvPr id="409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352800"/>
            <a:ext cx="4516438"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86971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Google Shape;213;p32"/>
          <p:cNvSpPr txBox="1">
            <a:spLocks noGrp="1"/>
          </p:cNvSpPr>
          <p:nvPr>
            <p:ph idx="1"/>
          </p:nvPr>
        </p:nvSpPr>
        <p:spPr>
          <a:xfrm>
            <a:off x="0" y="1028794"/>
            <a:ext cx="9082498" cy="4812425"/>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a:lnSpc>
                <a:spcPct val="90000"/>
              </a:lnSpc>
              <a:spcBef>
                <a:spcPts val="0"/>
              </a:spcBef>
              <a:buFont typeface="Wingdings" pitchFamily="2" charset="2"/>
              <a:buChar char="Ø"/>
            </a:pPr>
            <a:r>
              <a:rPr lang="en-US" sz="3600" b="1" u="sng" dirty="0">
                <a:latin typeface="Times" pitchFamily="2" charset="0"/>
              </a:rPr>
              <a:t>Law– </a:t>
            </a:r>
            <a:r>
              <a:rPr lang="en-US" sz="3600" b="1" dirty="0">
                <a:latin typeface="Times" pitchFamily="2" charset="0"/>
              </a:rPr>
              <a:t> </a:t>
            </a:r>
            <a:r>
              <a:rPr lang="en-US" sz="3600" dirty="0">
                <a:latin typeface="Times" pitchFamily="2" charset="0"/>
              </a:rPr>
              <a:t>a rule to explain observations</a:t>
            </a:r>
            <a:endParaRPr lang="en-US" sz="3600" u="sng" dirty="0">
              <a:latin typeface="Times" pitchFamily="2" charset="0"/>
            </a:endParaRPr>
          </a:p>
          <a:p>
            <a:pPr lvl="1">
              <a:lnSpc>
                <a:spcPct val="90000"/>
              </a:lnSpc>
              <a:spcBef>
                <a:spcPts val="0"/>
              </a:spcBef>
              <a:buFont typeface="Wingdings" pitchFamily="2" charset="2"/>
              <a:buChar char="ü"/>
            </a:pPr>
            <a:r>
              <a:rPr lang="en-US" sz="3600" b="1" u="sng" dirty="0">
                <a:latin typeface="Times" pitchFamily="2" charset="0"/>
              </a:rPr>
              <a:t>Describes the what</a:t>
            </a:r>
          </a:p>
          <a:p>
            <a:pPr lvl="1">
              <a:lnSpc>
                <a:spcPct val="90000"/>
              </a:lnSpc>
              <a:spcBef>
                <a:spcPts val="0"/>
              </a:spcBef>
              <a:buFont typeface="Wingdings" pitchFamily="2" charset="2"/>
              <a:buChar char="ü"/>
            </a:pPr>
            <a:r>
              <a:rPr lang="en-US" sz="3600" b="1" u="sng" dirty="0">
                <a:latin typeface="Times" pitchFamily="2" charset="0"/>
              </a:rPr>
              <a:t>Supported by extensive observations &amp;  experimentation</a:t>
            </a:r>
          </a:p>
          <a:p>
            <a:pPr lvl="1">
              <a:lnSpc>
                <a:spcPct val="90000"/>
              </a:lnSpc>
              <a:spcBef>
                <a:spcPts val="0"/>
              </a:spcBef>
              <a:buFont typeface="Wingdings" pitchFamily="2" charset="2"/>
              <a:buChar char="ü"/>
            </a:pPr>
            <a:r>
              <a:rPr lang="en-US" sz="3600" b="1" u="sng" dirty="0">
                <a:latin typeface="Times" pitchFamily="2" charset="0"/>
              </a:rPr>
              <a:t>Often associated with a mathematical law</a:t>
            </a:r>
            <a:endParaRPr lang="en-US" sz="3600" dirty="0">
              <a:latin typeface="Times" pitchFamily="2" charset="0"/>
            </a:endParaRPr>
          </a:p>
        </p:txBody>
      </p:sp>
      <p:sp>
        <p:nvSpPr>
          <p:cNvPr id="3" name="Google Shape;213;p32"/>
          <p:cNvSpPr txBox="1">
            <a:spLocks/>
          </p:cNvSpPr>
          <p:nvPr/>
        </p:nvSpPr>
        <p:spPr>
          <a:xfrm>
            <a:off x="254219" y="5363359"/>
            <a:ext cx="6229350" cy="637391"/>
          </a:xfrm>
          <a:prstGeom prst="rect">
            <a:avLst/>
          </a:prstGeom>
          <a:noFill/>
          <a:ln>
            <a:noFill/>
          </a:ln>
        </p:spPr>
        <p:txBody>
          <a:bodyPr spcFirstLastPara="1" vert="horz" wrap="square" lIns="68569" tIns="34275" rIns="68569" bIns="34275" rtlCol="0" anchor="t" anchorCtr="0">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spcBef>
                <a:spcPts val="0"/>
              </a:spcBef>
              <a:buSzPts val="2800"/>
              <a:buNone/>
            </a:pPr>
            <a:r>
              <a:rPr lang="en-US" sz="3000" b="1" dirty="0">
                <a:solidFill>
                  <a:schemeClr val="tx1"/>
                </a:solidFill>
                <a:latin typeface="Times" pitchFamily="2" charset="0"/>
              </a:rPr>
              <a:t>Theory vs. Law</a:t>
            </a:r>
          </a:p>
        </p:txBody>
      </p:sp>
      <p:pic>
        <p:nvPicPr>
          <p:cNvPr id="8" name="Picture 7">
            <a:extLst>
              <a:ext uri="{FF2B5EF4-FFF2-40B4-BE49-F238E27FC236}">
                <a16:creationId xmlns:a16="http://schemas.microsoft.com/office/drawing/2014/main" id="{A984ABB2-AEC0-EC4D-A6CE-4B6258982FAF}"/>
              </a:ext>
            </a:extLst>
          </p:cNvPr>
          <p:cNvPicPr>
            <a:picLocks noChangeAspect="1"/>
          </p:cNvPicPr>
          <p:nvPr/>
        </p:nvPicPr>
        <p:blipFill>
          <a:blip r:embed="rId3"/>
          <a:stretch>
            <a:fillRect/>
          </a:stretch>
        </p:blipFill>
        <p:spPr>
          <a:xfrm>
            <a:off x="3368894" y="3750225"/>
            <a:ext cx="3869613" cy="2170759"/>
          </a:xfrm>
          <a:prstGeom prst="rect">
            <a:avLst/>
          </a:prstGeom>
        </p:spPr>
      </p:pic>
    </p:spTree>
    <p:extLst>
      <p:ext uri="{BB962C8B-B14F-4D97-AF65-F5344CB8AC3E}">
        <p14:creationId xmlns:p14="http://schemas.microsoft.com/office/powerpoint/2010/main" val="158729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13">
                                            <p:txEl>
                                              <p:pRg st="0" end="0"/>
                                            </p:txEl>
                                          </p:spTgt>
                                        </p:tgtEl>
                                        <p:attrNameLst>
                                          <p:attrName>style.visibility</p:attrName>
                                        </p:attrNameLst>
                                      </p:cBhvr>
                                      <p:to>
                                        <p:strVal val="visible"/>
                                      </p:to>
                                    </p:set>
                                    <p:animEffect transition="in" filter="fade">
                                      <p:cBhvr>
                                        <p:cTn id="7" dur="100"/>
                                        <p:tgtEl>
                                          <p:spTgt spid="213">
                                            <p:txEl>
                                              <p:pRg st="0" end="0"/>
                                            </p:txEl>
                                          </p:spTgt>
                                        </p:tgtEl>
                                      </p:cBhvr>
                                    </p:animEffect>
                                    <p:anim calcmode="lin" valueType="num">
                                      <p:cBhvr>
                                        <p:cTn id="8" dur="400" fill="hold"/>
                                        <p:tgtEl>
                                          <p:spTgt spid="21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1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1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1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213">
                                            <p:txEl>
                                              <p:pRg st="1" end="1"/>
                                            </p:txEl>
                                          </p:spTgt>
                                        </p:tgtEl>
                                        <p:attrNameLst>
                                          <p:attrName>style.visibility</p:attrName>
                                        </p:attrNameLst>
                                      </p:cBhvr>
                                      <p:to>
                                        <p:strVal val="visible"/>
                                      </p:to>
                                    </p:set>
                                    <p:animEffect transition="in" filter="fade">
                                      <p:cBhvr>
                                        <p:cTn id="16" dur="100"/>
                                        <p:tgtEl>
                                          <p:spTgt spid="213">
                                            <p:txEl>
                                              <p:pRg st="1" end="1"/>
                                            </p:txEl>
                                          </p:spTgt>
                                        </p:tgtEl>
                                      </p:cBhvr>
                                    </p:animEffect>
                                    <p:anim calcmode="lin" valueType="num">
                                      <p:cBhvr>
                                        <p:cTn id="17" dur="400" fill="hold"/>
                                        <p:tgtEl>
                                          <p:spTgt spid="21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1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1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1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213">
                                            <p:txEl>
                                              <p:pRg st="2" end="2"/>
                                            </p:txEl>
                                          </p:spTgt>
                                        </p:tgtEl>
                                        <p:attrNameLst>
                                          <p:attrName>style.visibility</p:attrName>
                                        </p:attrNameLst>
                                      </p:cBhvr>
                                      <p:to>
                                        <p:strVal val="visible"/>
                                      </p:to>
                                    </p:set>
                                    <p:animEffect transition="in" filter="fade">
                                      <p:cBhvr>
                                        <p:cTn id="25" dur="100"/>
                                        <p:tgtEl>
                                          <p:spTgt spid="213">
                                            <p:txEl>
                                              <p:pRg st="2" end="2"/>
                                            </p:txEl>
                                          </p:spTgt>
                                        </p:tgtEl>
                                      </p:cBhvr>
                                    </p:animEffect>
                                    <p:anim calcmode="lin" valueType="num">
                                      <p:cBhvr>
                                        <p:cTn id="26" dur="400" fill="hold"/>
                                        <p:tgtEl>
                                          <p:spTgt spid="213">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13">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1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1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213">
                                            <p:txEl>
                                              <p:pRg st="3" end="3"/>
                                            </p:txEl>
                                          </p:spTgt>
                                        </p:tgtEl>
                                        <p:attrNameLst>
                                          <p:attrName>style.visibility</p:attrName>
                                        </p:attrNameLst>
                                      </p:cBhvr>
                                      <p:to>
                                        <p:strVal val="visible"/>
                                      </p:to>
                                    </p:set>
                                    <p:animEffect transition="in" filter="fade">
                                      <p:cBhvr>
                                        <p:cTn id="34" dur="100"/>
                                        <p:tgtEl>
                                          <p:spTgt spid="213">
                                            <p:txEl>
                                              <p:pRg st="3" end="3"/>
                                            </p:txEl>
                                          </p:spTgt>
                                        </p:tgtEl>
                                      </p:cBhvr>
                                    </p:animEffect>
                                    <p:anim calcmode="lin" valueType="num">
                                      <p:cBhvr>
                                        <p:cTn id="35" dur="400" fill="hold"/>
                                        <p:tgtEl>
                                          <p:spTgt spid="213">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13">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1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1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r>
              <a:rPr lang="en-US" sz="4000" dirty="0" smtClean="0"/>
              <a:t>If there is a math equation, it is often a law. It’s a description, more than an explanation</a:t>
            </a:r>
            <a:endParaRPr lang="en-US" sz="40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743075"/>
            <a:ext cx="8183536" cy="4764756"/>
          </a:xfrm>
          <a:prstGeom prst="rect">
            <a:avLst/>
          </a:prstGeom>
        </p:spPr>
      </p:pic>
      <p:cxnSp>
        <p:nvCxnSpPr>
          <p:cNvPr id="4" name="Straight Arrow Connector 3"/>
          <p:cNvCxnSpPr/>
          <p:nvPr/>
        </p:nvCxnSpPr>
        <p:spPr>
          <a:xfrm flipH="1">
            <a:off x="2362200" y="935037"/>
            <a:ext cx="990600" cy="34845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2" idx="2"/>
          </p:cNvCxnSpPr>
          <p:nvPr/>
        </p:nvCxnSpPr>
        <p:spPr>
          <a:xfrm>
            <a:off x="4343400" y="1417638"/>
            <a:ext cx="1981200" cy="32305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789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3" name="Picture 9" descr="AT_7e_01_POS_Pg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54868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085" y="1752600"/>
            <a:ext cx="8245100" cy="4800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1"/>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r>
              <a:rPr lang="en-US" altLang="en-US" sz="1400" dirty="0" smtClean="0"/>
              <a:t>© 2011 Pearson Education, Inc.</a:t>
            </a:r>
          </a:p>
        </p:txBody>
      </p:sp>
      <p:sp>
        <p:nvSpPr>
          <p:cNvPr id="16387" name="Rectangle 3"/>
          <p:cNvSpPr>
            <a:spLocks noChangeArrowheads="1"/>
          </p:cNvSpPr>
          <p:nvPr/>
        </p:nvSpPr>
        <p:spPr bwMode="auto">
          <a:xfrm>
            <a:off x="533400" y="3602455"/>
            <a:ext cx="78486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b="1" dirty="0"/>
              <a:t>A theory can never become proven “fact,” because it can always be invalidated, or forced to change, by a single contradictory observation. However, once a theory’s predictions have been repeatedly verified by experiments over many years, it is often widely regarded as “true.” </a:t>
            </a:r>
          </a:p>
        </p:txBody>
      </p:sp>
      <p:pic>
        <p:nvPicPr>
          <p:cNvPr id="16388" name="Picture 4" descr="AT_7e_01_POS_Pg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447800"/>
            <a:ext cx="854868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3" name="Google Shape;213;p32"/>
          <p:cNvSpPr txBox="1">
            <a:spLocks/>
          </p:cNvSpPr>
          <p:nvPr/>
        </p:nvSpPr>
        <p:spPr>
          <a:xfrm>
            <a:off x="5826125" y="963667"/>
            <a:ext cx="6229350" cy="637391"/>
          </a:xfrm>
          <a:prstGeom prst="rect">
            <a:avLst/>
          </a:prstGeom>
          <a:noFill/>
          <a:ln>
            <a:noFill/>
          </a:ln>
        </p:spPr>
        <p:txBody>
          <a:bodyPr spcFirstLastPara="1" vert="horz" wrap="square" lIns="68569" tIns="34275" rIns="68569" bIns="34275" rtlCol="0" anchor="t" anchorCtr="0">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spcBef>
                <a:spcPts val="0"/>
              </a:spcBef>
              <a:buSzPts val="2800"/>
              <a:buNone/>
            </a:pPr>
            <a:r>
              <a:rPr lang="en-US" sz="3000" b="1" dirty="0">
                <a:solidFill>
                  <a:schemeClr val="bg1"/>
                </a:solidFill>
                <a:latin typeface="Times" pitchFamily="2" charset="0"/>
              </a:rPr>
              <a:t>How credible is it?</a:t>
            </a:r>
          </a:p>
        </p:txBody>
      </p:sp>
      <p:pic>
        <p:nvPicPr>
          <p:cNvPr id="1026" name="Picture 2" descr="https://lh6.googleusercontent.com/ETtJDY-dcQL4VvnvxDAQD6fe41bQpvDwQkf06TnpVUgoJBCBjjpNGs4d-I3O-Go2x5v4nz4chiNJKP5n0tVKgeyJpD_le0R_6IawvFbF-jGmPAAdXT-pz0p0pDzM_0d-eQ4v9Hlt">
            <a:extLst>
              <a:ext uri="{FF2B5EF4-FFF2-40B4-BE49-F238E27FC236}">
                <a16:creationId xmlns:a16="http://schemas.microsoft.com/office/drawing/2014/main" id="{3DDC08BA-B33A-F645-B446-789BFF72B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187" y="963667"/>
            <a:ext cx="5425145" cy="49334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can i trust this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03396" y="2385503"/>
            <a:ext cx="3327572" cy="141089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2438400" y="2286000"/>
            <a:ext cx="1447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981200" y="2973208"/>
            <a:ext cx="1447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810997" y="3364003"/>
            <a:ext cx="1447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579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3" name="Google Shape;213;p32"/>
          <p:cNvSpPr txBox="1">
            <a:spLocks/>
          </p:cNvSpPr>
          <p:nvPr/>
        </p:nvSpPr>
        <p:spPr>
          <a:xfrm>
            <a:off x="4688271" y="975491"/>
            <a:ext cx="6229350" cy="637391"/>
          </a:xfrm>
          <a:prstGeom prst="rect">
            <a:avLst/>
          </a:prstGeom>
          <a:noFill/>
          <a:ln>
            <a:noFill/>
          </a:ln>
        </p:spPr>
        <p:txBody>
          <a:bodyPr spcFirstLastPara="1" vert="horz" wrap="square" lIns="68569" tIns="34275" rIns="68569" bIns="34275" rtlCol="0" anchor="t" anchorCtr="0">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spcBef>
                <a:spcPts val="0"/>
              </a:spcBef>
              <a:buSzPts val="2800"/>
              <a:buNone/>
            </a:pPr>
            <a:r>
              <a:rPr lang="en-US" sz="3000" b="1" dirty="0">
                <a:solidFill>
                  <a:schemeClr val="bg1"/>
                </a:solidFill>
                <a:latin typeface="Times" pitchFamily="2" charset="0"/>
              </a:rPr>
              <a:t>Science vs. Pseudoscience</a:t>
            </a:r>
          </a:p>
        </p:txBody>
      </p:sp>
      <p:pic>
        <p:nvPicPr>
          <p:cNvPr id="2050" name="Picture 2" descr="https://lh3.googleusercontent.com/OWHmVpcjbDGQTsud3RtF4wrzBfCwgz0_NDrNQ7jVbdAj6Sm2Ktz5PoXhBRg5z5CSEwu4nLKF7OwfiocOuhF9frnJvBOITcejPaJouCT7A3uqXLCSzTUzrkw40QWpGaML55GbBDSU">
            <a:extLst>
              <a:ext uri="{FF2B5EF4-FFF2-40B4-BE49-F238E27FC236}">
                <a16:creationId xmlns:a16="http://schemas.microsoft.com/office/drawing/2014/main" id="{8E42006F-07F2-3D43-B173-8BF8EE23A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547" y="1452434"/>
            <a:ext cx="5870520" cy="44262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fake science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6682" y="1612882"/>
            <a:ext cx="3059866" cy="16645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ake science 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6681" y="3939316"/>
            <a:ext cx="3137223" cy="17646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76545" y="1773330"/>
            <a:ext cx="5870521" cy="588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19268" y="2362200"/>
            <a:ext cx="5870521" cy="588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19268" y="2942723"/>
            <a:ext cx="5870521" cy="588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14645" y="3523246"/>
            <a:ext cx="5870521" cy="588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22732" y="4095422"/>
            <a:ext cx="5870521" cy="588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22732" y="4692639"/>
            <a:ext cx="5870521" cy="588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214645" y="5294030"/>
            <a:ext cx="5870521" cy="588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859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0" nodeType="click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0" nodeType="clickEffect">
                                  <p:stCondLst>
                                    <p:cond delay="0"/>
                                  </p:stCondLst>
                                  <p:childTnLst>
                                    <p:animEffect transition="out" filter="fade">
                                      <p:cBhvr>
                                        <p:cTn id="41" dur="1000"/>
                                        <p:tgtEl>
                                          <p:spTgt spid="11"/>
                                        </p:tgtEl>
                                      </p:cBhvr>
                                    </p:animEffect>
                                    <p:anim calcmode="lin" valueType="num">
                                      <p:cBhvr>
                                        <p:cTn id="42" dur="1000"/>
                                        <p:tgtEl>
                                          <p:spTgt spid="11"/>
                                        </p:tgtEl>
                                        <p:attrNameLst>
                                          <p:attrName>ppt_x</p:attrName>
                                        </p:attrNameLst>
                                      </p:cBhvr>
                                      <p:tavLst>
                                        <p:tav tm="0">
                                          <p:val>
                                            <p:strVal val="ppt_x"/>
                                          </p:val>
                                        </p:tav>
                                        <p:tav tm="100000">
                                          <p:val>
                                            <p:strVal val="ppt_x"/>
                                          </p:val>
                                        </p:tav>
                                      </p:tavLst>
                                    </p:anim>
                                    <p:anim calcmode="lin" valueType="num">
                                      <p:cBhvr>
                                        <p:cTn id="43" dur="1000"/>
                                        <p:tgtEl>
                                          <p:spTgt spid="11"/>
                                        </p:tgtEl>
                                        <p:attrNameLst>
                                          <p:attrName>ppt_y</p:attrName>
                                        </p:attrNameLst>
                                      </p:cBhvr>
                                      <p:tavLst>
                                        <p:tav tm="0">
                                          <p:val>
                                            <p:strVal val="ppt_y"/>
                                          </p:val>
                                        </p:tav>
                                        <p:tav tm="100000">
                                          <p:val>
                                            <p:strVal val="ppt_y+.1"/>
                                          </p:val>
                                        </p:tav>
                                      </p:tavLst>
                                    </p:anim>
                                    <p:set>
                                      <p:cBhvr>
                                        <p:cTn id="44" dur="1" fill="hold">
                                          <p:stCondLst>
                                            <p:cond delay="999"/>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xit" presetSubtype="0" fill="hold" grpId="0" nodeType="clickEffect">
                                  <p:stCondLst>
                                    <p:cond delay="0"/>
                                  </p:stCondLst>
                                  <p:childTnLst>
                                    <p:animEffect transition="out" filter="fade">
                                      <p:cBhvr>
                                        <p:cTn id="48" dur="1000"/>
                                        <p:tgtEl>
                                          <p:spTgt spid="12"/>
                                        </p:tgtEl>
                                      </p:cBhvr>
                                    </p:animEffect>
                                    <p:anim calcmode="lin" valueType="num">
                                      <p:cBhvr>
                                        <p:cTn id="49" dur="1000"/>
                                        <p:tgtEl>
                                          <p:spTgt spid="12"/>
                                        </p:tgtEl>
                                        <p:attrNameLst>
                                          <p:attrName>ppt_x</p:attrName>
                                        </p:attrNameLst>
                                      </p:cBhvr>
                                      <p:tavLst>
                                        <p:tav tm="0">
                                          <p:val>
                                            <p:strVal val="ppt_x"/>
                                          </p:val>
                                        </p:tav>
                                        <p:tav tm="100000">
                                          <p:val>
                                            <p:strVal val="ppt_x"/>
                                          </p:val>
                                        </p:tav>
                                      </p:tavLst>
                                    </p:anim>
                                    <p:anim calcmode="lin" valueType="num">
                                      <p:cBhvr>
                                        <p:cTn id="50" dur="1000"/>
                                        <p:tgtEl>
                                          <p:spTgt spid="12"/>
                                        </p:tgtEl>
                                        <p:attrNameLst>
                                          <p:attrName>ppt_y</p:attrName>
                                        </p:attrNameLst>
                                      </p:cBhvr>
                                      <p:tavLst>
                                        <p:tav tm="0">
                                          <p:val>
                                            <p:strVal val="ppt_y"/>
                                          </p:val>
                                        </p:tav>
                                        <p:tav tm="100000">
                                          <p:val>
                                            <p:strVal val="ppt_y+.1"/>
                                          </p:val>
                                        </p:tav>
                                      </p:tavLst>
                                    </p:anim>
                                    <p:set>
                                      <p:cBhvr>
                                        <p:cTn id="51"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Google Shape;213;p32"/>
          <p:cNvSpPr txBox="1">
            <a:spLocks noGrp="1"/>
          </p:cNvSpPr>
          <p:nvPr>
            <p:ph idx="1"/>
          </p:nvPr>
        </p:nvSpPr>
        <p:spPr>
          <a:xfrm>
            <a:off x="0" y="918342"/>
            <a:ext cx="9082498" cy="3647653"/>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a:lnSpc>
                <a:spcPct val="90000"/>
              </a:lnSpc>
              <a:spcBef>
                <a:spcPts val="0"/>
              </a:spcBef>
              <a:buFont typeface="Wingdings" pitchFamily="2" charset="2"/>
              <a:buChar char="Ø"/>
            </a:pPr>
            <a:r>
              <a:rPr lang="en-US" sz="3600" b="1" u="sng" dirty="0">
                <a:solidFill>
                  <a:schemeClr val="bg1"/>
                </a:solidFill>
                <a:latin typeface="Times" pitchFamily="2" charset="0"/>
              </a:rPr>
              <a:t>Characteristics of Scientific Arguments:</a:t>
            </a:r>
          </a:p>
          <a:p>
            <a:pPr lvl="1">
              <a:lnSpc>
                <a:spcPct val="90000"/>
              </a:lnSpc>
              <a:spcBef>
                <a:spcPts val="0"/>
              </a:spcBef>
              <a:buFont typeface="Wingdings" pitchFamily="2" charset="2"/>
              <a:buChar char="ü"/>
            </a:pPr>
            <a:r>
              <a:rPr lang="en-US" sz="3450" b="1" dirty="0">
                <a:solidFill>
                  <a:schemeClr val="bg1"/>
                </a:solidFill>
                <a:latin typeface="Times" pitchFamily="2" charset="0"/>
              </a:rPr>
              <a:t>Evidence to back up claim</a:t>
            </a:r>
          </a:p>
          <a:p>
            <a:pPr lvl="1">
              <a:lnSpc>
                <a:spcPct val="90000"/>
              </a:lnSpc>
              <a:spcBef>
                <a:spcPts val="0"/>
              </a:spcBef>
              <a:buFont typeface="Wingdings" pitchFamily="2" charset="2"/>
              <a:buChar char="ü"/>
            </a:pPr>
            <a:r>
              <a:rPr lang="en-US" sz="3450" b="1" dirty="0">
                <a:solidFill>
                  <a:schemeClr val="bg1"/>
                </a:solidFill>
                <a:latin typeface="Times" pitchFamily="2" charset="0"/>
              </a:rPr>
              <a:t>Arguments can be tested</a:t>
            </a:r>
          </a:p>
          <a:p>
            <a:pPr lvl="1">
              <a:lnSpc>
                <a:spcPct val="90000"/>
              </a:lnSpc>
              <a:spcBef>
                <a:spcPts val="0"/>
              </a:spcBef>
              <a:buFont typeface="Wingdings" pitchFamily="2" charset="2"/>
              <a:buChar char="ü"/>
            </a:pPr>
            <a:r>
              <a:rPr lang="en-US" sz="3450" b="1" dirty="0">
                <a:solidFill>
                  <a:schemeClr val="bg1"/>
                </a:solidFill>
                <a:latin typeface="Times" pitchFamily="2" charset="0"/>
              </a:rPr>
              <a:t>Based on Facts rather than opinions</a:t>
            </a:r>
          </a:p>
          <a:p>
            <a:pPr lvl="1">
              <a:lnSpc>
                <a:spcPct val="90000"/>
              </a:lnSpc>
              <a:spcBef>
                <a:spcPts val="0"/>
              </a:spcBef>
              <a:buFont typeface="Wingdings" pitchFamily="2" charset="2"/>
              <a:buChar char="ü"/>
            </a:pPr>
            <a:r>
              <a:rPr lang="en-US" sz="3450" b="1" dirty="0">
                <a:solidFill>
                  <a:schemeClr val="bg1"/>
                </a:solidFill>
                <a:latin typeface="Times" pitchFamily="2" charset="0"/>
              </a:rPr>
              <a:t>Supported by data, observations, and evidence</a:t>
            </a:r>
          </a:p>
        </p:txBody>
      </p:sp>
      <p:sp>
        <p:nvSpPr>
          <p:cNvPr id="3" name="Google Shape;213;p32"/>
          <p:cNvSpPr txBox="1">
            <a:spLocks/>
          </p:cNvSpPr>
          <p:nvPr/>
        </p:nvSpPr>
        <p:spPr>
          <a:xfrm>
            <a:off x="5037083" y="5363359"/>
            <a:ext cx="6229350" cy="637391"/>
          </a:xfrm>
          <a:prstGeom prst="rect">
            <a:avLst/>
          </a:prstGeom>
          <a:noFill/>
          <a:ln>
            <a:noFill/>
          </a:ln>
        </p:spPr>
        <p:txBody>
          <a:bodyPr spcFirstLastPara="1" vert="horz" wrap="square" lIns="68569" tIns="34275" rIns="68569" bIns="34275" rtlCol="0" anchor="t" anchorCtr="0">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spcBef>
                <a:spcPts val="0"/>
              </a:spcBef>
              <a:buSzPts val="2800"/>
              <a:buNone/>
            </a:pPr>
            <a:r>
              <a:rPr lang="en-US" sz="3300" b="1" dirty="0">
                <a:solidFill>
                  <a:schemeClr val="bg1"/>
                </a:solidFill>
                <a:latin typeface="Times" pitchFamily="2" charset="0"/>
              </a:rPr>
              <a:t>Scientific Arguments</a:t>
            </a:r>
          </a:p>
        </p:txBody>
      </p:sp>
      <p:pic>
        <p:nvPicPr>
          <p:cNvPr id="3074" name="Picture 2" descr="Image result for science argu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8536" y="3737812"/>
            <a:ext cx="2860498" cy="165636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762000" y="1905000"/>
            <a:ext cx="1752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85145" y="2362200"/>
            <a:ext cx="115339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667000" y="2819400"/>
            <a:ext cx="990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81400" y="3352800"/>
            <a:ext cx="803745"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15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13">
                                            <p:txEl>
                                              <p:pRg st="0" end="0"/>
                                            </p:txEl>
                                          </p:spTgt>
                                        </p:tgtEl>
                                        <p:attrNameLst>
                                          <p:attrName>style.visibility</p:attrName>
                                        </p:attrNameLst>
                                      </p:cBhvr>
                                      <p:to>
                                        <p:strVal val="visible"/>
                                      </p:to>
                                    </p:set>
                                    <p:animEffect transition="in" filter="fade">
                                      <p:cBhvr>
                                        <p:cTn id="7" dur="100"/>
                                        <p:tgtEl>
                                          <p:spTgt spid="213">
                                            <p:txEl>
                                              <p:pRg st="0" end="0"/>
                                            </p:txEl>
                                          </p:spTgt>
                                        </p:tgtEl>
                                      </p:cBhvr>
                                    </p:animEffect>
                                    <p:anim calcmode="lin" valueType="num">
                                      <p:cBhvr>
                                        <p:cTn id="8" dur="400" fill="hold"/>
                                        <p:tgtEl>
                                          <p:spTgt spid="21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1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1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1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213">
                                            <p:txEl>
                                              <p:pRg st="1" end="1"/>
                                            </p:txEl>
                                          </p:spTgt>
                                        </p:tgtEl>
                                        <p:attrNameLst>
                                          <p:attrName>style.visibility</p:attrName>
                                        </p:attrNameLst>
                                      </p:cBhvr>
                                      <p:to>
                                        <p:strVal val="visible"/>
                                      </p:to>
                                    </p:set>
                                    <p:animEffect transition="in" filter="fade">
                                      <p:cBhvr>
                                        <p:cTn id="16" dur="100"/>
                                        <p:tgtEl>
                                          <p:spTgt spid="213">
                                            <p:txEl>
                                              <p:pRg st="1" end="1"/>
                                            </p:txEl>
                                          </p:spTgt>
                                        </p:tgtEl>
                                      </p:cBhvr>
                                    </p:animEffect>
                                    <p:anim calcmode="lin" valueType="num">
                                      <p:cBhvr>
                                        <p:cTn id="17" dur="400" fill="hold"/>
                                        <p:tgtEl>
                                          <p:spTgt spid="21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1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1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1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3" presetClass="entr" presetSubtype="0" fill="hold" nodeType="clickEffect">
                                  <p:stCondLst>
                                    <p:cond delay="0"/>
                                  </p:stCondLst>
                                  <p:childTnLst>
                                    <p:set>
                                      <p:cBhvr>
                                        <p:cTn id="28" dur="1" fill="hold">
                                          <p:stCondLst>
                                            <p:cond delay="0"/>
                                          </p:stCondLst>
                                        </p:cTn>
                                        <p:tgtEl>
                                          <p:spTgt spid="213">
                                            <p:txEl>
                                              <p:pRg st="2" end="2"/>
                                            </p:txEl>
                                          </p:spTgt>
                                        </p:tgtEl>
                                        <p:attrNameLst>
                                          <p:attrName>style.visibility</p:attrName>
                                        </p:attrNameLst>
                                      </p:cBhvr>
                                      <p:to>
                                        <p:strVal val="visible"/>
                                      </p:to>
                                    </p:set>
                                    <p:animEffect transition="in" filter="fade">
                                      <p:cBhvr>
                                        <p:cTn id="29" dur="100"/>
                                        <p:tgtEl>
                                          <p:spTgt spid="213">
                                            <p:txEl>
                                              <p:pRg st="2" end="2"/>
                                            </p:txEl>
                                          </p:spTgt>
                                        </p:tgtEl>
                                      </p:cBhvr>
                                    </p:animEffect>
                                    <p:anim calcmode="lin" valueType="num">
                                      <p:cBhvr>
                                        <p:cTn id="30" dur="400" fill="hold"/>
                                        <p:tgtEl>
                                          <p:spTgt spid="213">
                                            <p:txEl>
                                              <p:pRg st="2" end="2"/>
                                            </p:txEl>
                                          </p:spTgt>
                                        </p:tgtEl>
                                        <p:attrNameLst>
                                          <p:attrName>ppt_x</p:attrName>
                                        </p:attrNameLst>
                                      </p:cBhvr>
                                      <p:tavLst>
                                        <p:tav tm="0">
                                          <p:val>
                                            <p:strVal val="#ppt_x"/>
                                          </p:val>
                                        </p:tav>
                                        <p:tav tm="100000">
                                          <p:val>
                                            <p:strVal val="#ppt_x"/>
                                          </p:val>
                                        </p:tav>
                                      </p:tavLst>
                                    </p:anim>
                                    <p:anim calcmode="lin" valueType="num">
                                      <p:cBhvr>
                                        <p:cTn id="31" dur="400" fill="hold"/>
                                        <p:tgtEl>
                                          <p:spTgt spid="213">
                                            <p:txEl>
                                              <p:pRg st="2" end="2"/>
                                            </p:txEl>
                                          </p:spTgt>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21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21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3" presetClass="entr" presetSubtype="0" fill="hold" nodeType="clickEffect">
                                  <p:stCondLst>
                                    <p:cond delay="0"/>
                                  </p:stCondLst>
                                  <p:childTnLst>
                                    <p:set>
                                      <p:cBhvr>
                                        <p:cTn id="41" dur="1" fill="hold">
                                          <p:stCondLst>
                                            <p:cond delay="0"/>
                                          </p:stCondLst>
                                        </p:cTn>
                                        <p:tgtEl>
                                          <p:spTgt spid="213">
                                            <p:txEl>
                                              <p:pRg st="3" end="3"/>
                                            </p:txEl>
                                          </p:spTgt>
                                        </p:tgtEl>
                                        <p:attrNameLst>
                                          <p:attrName>style.visibility</p:attrName>
                                        </p:attrNameLst>
                                      </p:cBhvr>
                                      <p:to>
                                        <p:strVal val="visible"/>
                                      </p:to>
                                    </p:set>
                                    <p:animEffect transition="in" filter="fade">
                                      <p:cBhvr>
                                        <p:cTn id="42" dur="100"/>
                                        <p:tgtEl>
                                          <p:spTgt spid="213">
                                            <p:txEl>
                                              <p:pRg st="3" end="3"/>
                                            </p:txEl>
                                          </p:spTgt>
                                        </p:tgtEl>
                                      </p:cBhvr>
                                    </p:animEffect>
                                    <p:anim calcmode="lin" valueType="num">
                                      <p:cBhvr>
                                        <p:cTn id="43" dur="400" fill="hold"/>
                                        <p:tgtEl>
                                          <p:spTgt spid="213">
                                            <p:txEl>
                                              <p:pRg st="3" end="3"/>
                                            </p:txEl>
                                          </p:spTgt>
                                        </p:tgtEl>
                                        <p:attrNameLst>
                                          <p:attrName>ppt_x</p:attrName>
                                        </p:attrNameLst>
                                      </p:cBhvr>
                                      <p:tavLst>
                                        <p:tav tm="0">
                                          <p:val>
                                            <p:strVal val="#ppt_x"/>
                                          </p:val>
                                        </p:tav>
                                        <p:tav tm="100000">
                                          <p:val>
                                            <p:strVal val="#ppt_x"/>
                                          </p:val>
                                        </p:tav>
                                      </p:tavLst>
                                    </p:anim>
                                    <p:anim calcmode="lin" valueType="num">
                                      <p:cBhvr>
                                        <p:cTn id="44" dur="400" fill="hold"/>
                                        <p:tgtEl>
                                          <p:spTgt spid="213">
                                            <p:txEl>
                                              <p:pRg st="3" end="3"/>
                                            </p:txEl>
                                          </p:spTgt>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21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21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3" presetClass="entr" presetSubtype="0" fill="hold" nodeType="clickEffect">
                                  <p:stCondLst>
                                    <p:cond delay="0"/>
                                  </p:stCondLst>
                                  <p:childTnLst>
                                    <p:set>
                                      <p:cBhvr>
                                        <p:cTn id="54" dur="1" fill="hold">
                                          <p:stCondLst>
                                            <p:cond delay="0"/>
                                          </p:stCondLst>
                                        </p:cTn>
                                        <p:tgtEl>
                                          <p:spTgt spid="213">
                                            <p:txEl>
                                              <p:pRg st="4" end="4"/>
                                            </p:txEl>
                                          </p:spTgt>
                                        </p:tgtEl>
                                        <p:attrNameLst>
                                          <p:attrName>style.visibility</p:attrName>
                                        </p:attrNameLst>
                                      </p:cBhvr>
                                      <p:to>
                                        <p:strVal val="visible"/>
                                      </p:to>
                                    </p:set>
                                    <p:animEffect transition="in" filter="fade">
                                      <p:cBhvr>
                                        <p:cTn id="55" dur="100"/>
                                        <p:tgtEl>
                                          <p:spTgt spid="213">
                                            <p:txEl>
                                              <p:pRg st="4" end="4"/>
                                            </p:txEl>
                                          </p:spTgt>
                                        </p:tgtEl>
                                      </p:cBhvr>
                                    </p:animEffect>
                                    <p:anim calcmode="lin" valueType="num">
                                      <p:cBhvr>
                                        <p:cTn id="56" dur="400" fill="hold"/>
                                        <p:tgtEl>
                                          <p:spTgt spid="213">
                                            <p:txEl>
                                              <p:pRg st="4" end="4"/>
                                            </p:txEl>
                                          </p:spTgt>
                                        </p:tgtEl>
                                        <p:attrNameLst>
                                          <p:attrName>ppt_x</p:attrName>
                                        </p:attrNameLst>
                                      </p:cBhvr>
                                      <p:tavLst>
                                        <p:tav tm="0">
                                          <p:val>
                                            <p:strVal val="#ppt_x"/>
                                          </p:val>
                                        </p:tav>
                                        <p:tav tm="100000">
                                          <p:val>
                                            <p:strVal val="#ppt_x"/>
                                          </p:val>
                                        </p:tav>
                                      </p:tavLst>
                                    </p:anim>
                                    <p:anim calcmode="lin" valueType="num">
                                      <p:cBhvr>
                                        <p:cTn id="57" dur="400" fill="hold"/>
                                        <p:tgtEl>
                                          <p:spTgt spid="213">
                                            <p:txEl>
                                              <p:pRg st="4" end="4"/>
                                            </p:txEl>
                                          </p:spTgt>
                                        </p:tgtEl>
                                        <p:attrNameLst>
                                          <p:attrName>ppt_y</p:attrName>
                                        </p:attrNameLst>
                                      </p:cBhvr>
                                      <p:tavLst>
                                        <p:tav tm="0">
                                          <p:val>
                                            <p:strVal val="#ppt_y+0.31"/>
                                          </p:val>
                                        </p:tav>
                                        <p:tav tm="100000">
                                          <p:val>
                                            <p:strVal val="#ppt_y+0.31"/>
                                          </p:val>
                                        </p:tav>
                                      </p:tavLst>
                                    </p:anim>
                                    <p:anim calcmode="lin" valueType="num">
                                      <p:cBhvr>
                                        <p:cTn id="58" dur="600" decel="50000" fill="hold">
                                          <p:stCondLst>
                                            <p:cond delay="400"/>
                                          </p:stCondLst>
                                        </p:cTn>
                                        <p:tgtEl>
                                          <p:spTgt spid="21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9" dur="600" decel="50000" fill="hold">
                                          <p:stCondLst>
                                            <p:cond delay="400"/>
                                          </p:stCondLst>
                                        </p:cTn>
                                        <p:tgtEl>
                                          <p:spTgt spid="21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the rest of class:  </a:t>
            </a:r>
            <a:br>
              <a:rPr lang="en-US" dirty="0" smtClean="0"/>
            </a:br>
            <a:r>
              <a:rPr lang="en-US" dirty="0" smtClean="0"/>
              <a:t>Article Summary</a:t>
            </a:r>
            <a:endParaRPr lang="en-US" dirty="0"/>
          </a:p>
        </p:txBody>
      </p:sp>
      <p:sp>
        <p:nvSpPr>
          <p:cNvPr id="3" name="Content Placeholder 2"/>
          <p:cNvSpPr>
            <a:spLocks noGrp="1"/>
          </p:cNvSpPr>
          <p:nvPr>
            <p:ph idx="1"/>
          </p:nvPr>
        </p:nvSpPr>
        <p:spPr/>
        <p:txBody>
          <a:bodyPr/>
          <a:lstStyle/>
          <a:p>
            <a:r>
              <a:rPr lang="en-US" dirty="0" smtClean="0"/>
              <a:t>Read the article or watch the video (it is on MrHyatt.rocks) and then fill in the summary information on the answer sheet in Canvas</a:t>
            </a:r>
          </a:p>
          <a:p>
            <a:r>
              <a:rPr lang="en-US" dirty="0" smtClean="0"/>
              <a:t>Due Monday at Midnight!</a:t>
            </a:r>
            <a:endParaRPr lang="en-US" dirty="0"/>
          </a:p>
        </p:txBody>
      </p:sp>
    </p:spTree>
    <p:extLst>
      <p:ext uri="{BB962C8B-B14F-4D97-AF65-F5344CB8AC3E}">
        <p14:creationId xmlns:p14="http://schemas.microsoft.com/office/powerpoint/2010/main" val="3709067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16336421"/>
              </p:ext>
            </p:extLst>
          </p:nvPr>
        </p:nvGraphicFramePr>
        <p:xfrm>
          <a:off x="0" y="0"/>
          <a:ext cx="9155113" cy="6980239"/>
        </p:xfrm>
        <a:graphic>
          <a:graphicData uri="http://schemas.openxmlformats.org/drawingml/2006/table">
            <a:tbl>
              <a:tblPr firstRow="1" bandRow="1">
                <a:tableStyleId>{D7AC3CCA-C797-4891-BE02-D94E43425B78}</a:tableStyleId>
              </a:tblPr>
              <a:tblGrid>
                <a:gridCol w="914410">
                  <a:extLst>
                    <a:ext uri="{9D8B030D-6E8A-4147-A177-3AD203B41FA5}">
                      <a16:colId xmlns:a16="http://schemas.microsoft.com/office/drawing/2014/main" val="20000"/>
                    </a:ext>
                  </a:extLst>
                </a:gridCol>
                <a:gridCol w="8240703">
                  <a:extLst>
                    <a:ext uri="{9D8B030D-6E8A-4147-A177-3AD203B41FA5}">
                      <a16:colId xmlns:a16="http://schemas.microsoft.com/office/drawing/2014/main" val="20001"/>
                    </a:ext>
                  </a:extLst>
                </a:gridCol>
              </a:tblGrid>
              <a:tr h="425275">
                <a:tc>
                  <a:txBody>
                    <a:bodyPr/>
                    <a:lstStyle/>
                    <a:p>
                      <a:pPr algn="ctr"/>
                      <a:r>
                        <a:rPr lang="en-US" sz="1800" dirty="0" smtClean="0"/>
                        <a:t>Scale</a:t>
                      </a:r>
                      <a:endParaRPr lang="en-US" sz="1800" dirty="0"/>
                    </a:p>
                  </a:txBody>
                  <a:tcPr marL="91441" marR="91441" marT="45723" marB="45723"/>
                </a:tc>
                <a:tc>
                  <a:txBody>
                    <a:bodyPr/>
                    <a:lstStyle/>
                    <a:p>
                      <a:pPr algn="ctr"/>
                      <a:r>
                        <a:rPr lang="en-US" sz="1800" dirty="0" smtClean="0"/>
                        <a:t>Scale Description</a:t>
                      </a:r>
                      <a:endParaRPr lang="en-US" sz="1800" dirty="0"/>
                    </a:p>
                  </a:txBody>
                  <a:tcPr marL="91441" marR="91441" marT="45723" marB="45723"/>
                </a:tc>
                <a:extLst>
                  <a:ext uri="{0D108BD9-81ED-4DB2-BD59-A6C34878D82A}">
                    <a16:rowId xmlns:a16="http://schemas.microsoft.com/office/drawing/2014/main" val="10000"/>
                  </a:ext>
                </a:extLst>
              </a:tr>
              <a:tr h="1371019">
                <a:tc>
                  <a:txBody>
                    <a:bodyPr/>
                    <a:lstStyle/>
                    <a:p>
                      <a:pPr algn="ctr"/>
                      <a:r>
                        <a:rPr lang="en-US" sz="1800" b="1" dirty="0" smtClean="0"/>
                        <a:t>4</a:t>
                      </a:r>
                      <a:endParaRPr lang="en-US" sz="1800" b="1" dirty="0"/>
                    </a:p>
                  </a:txBody>
                  <a:tcPr marL="91441" marR="91441" marT="45723" marB="45723">
                    <a:noFill/>
                  </a:tcPr>
                </a:tc>
                <a:tc>
                  <a:txBody>
                    <a:bodyPr/>
                    <a:lstStyle/>
                    <a:p>
                      <a:r>
                        <a:rPr lang="en-US" sz="1800" b="0" i="0" u="none" strike="noStrike" kern="1200" baseline="0" dirty="0" smtClean="0">
                          <a:solidFill>
                            <a:schemeClr val="dk1"/>
                          </a:solidFill>
                          <a:latin typeface="+mn-lt"/>
                          <a:ea typeface="+mn-ea"/>
                          <a:cs typeface="+mn-cs"/>
                        </a:rPr>
                        <a:t>Through independent work beyond what was taught in class, students could: </a:t>
                      </a:r>
                    </a:p>
                    <a:p>
                      <a:pPr marL="285750" indent="-285750">
                        <a:buFont typeface="Arial" panose="020B0604020202020204" pitchFamily="34" charset="0"/>
                        <a:buChar char="•"/>
                      </a:pPr>
                      <a:r>
                        <a:rPr lang="en-US" sz="1800" b="0" i="0" u="none" strike="noStrike" kern="1200" baseline="0" dirty="0" smtClean="0">
                          <a:solidFill>
                            <a:schemeClr val="dk1"/>
                          </a:solidFill>
                          <a:latin typeface="+mn-lt"/>
                          <a:ea typeface="+mn-ea"/>
                          <a:cs typeface="+mn-cs"/>
                        </a:rPr>
                        <a:t>research a problem based on a specific body of knowledge. </a:t>
                      </a:r>
                    </a:p>
                    <a:p>
                      <a:pPr marL="285750" indent="-285750">
                        <a:buFont typeface="Arial" panose="020B0604020202020204" pitchFamily="34" charset="0"/>
                        <a:buChar char="•"/>
                      </a:pPr>
                      <a:r>
                        <a:rPr lang="en-US" sz="1800" b="0" i="0" u="none" strike="noStrike" kern="1200" baseline="0" dirty="0" smtClean="0">
                          <a:solidFill>
                            <a:schemeClr val="dk1"/>
                          </a:solidFill>
                          <a:latin typeface="+mn-lt"/>
                          <a:ea typeface="+mn-ea"/>
                          <a:cs typeface="+mn-cs"/>
                        </a:rPr>
                        <a:t>develop a strategy to solve a scientific problem. </a:t>
                      </a:r>
                    </a:p>
                    <a:p>
                      <a:pPr marL="285750" indent="-285750">
                        <a:buFont typeface="Arial" panose="020B0604020202020204" pitchFamily="34" charset="0"/>
                        <a:buChar char="•"/>
                      </a:pPr>
                      <a:r>
                        <a:rPr lang="en-US" sz="1800" b="0" i="0" u="none" strike="noStrike" kern="1200" baseline="0" dirty="0" smtClean="0">
                          <a:solidFill>
                            <a:schemeClr val="dk1"/>
                          </a:solidFill>
                          <a:latin typeface="+mn-lt"/>
                          <a:ea typeface="+mn-ea"/>
                          <a:cs typeface="+mn-cs"/>
                        </a:rPr>
                        <a:t>use diagrams and models to represent and solve a scientific problem. </a:t>
                      </a:r>
                    </a:p>
                  </a:txBody>
                  <a:tcPr marL="91441" marR="91441" marT="45723" marB="45723">
                    <a:noFill/>
                  </a:tcPr>
                </a:tc>
                <a:extLst>
                  <a:ext uri="{0D108BD9-81ED-4DB2-BD59-A6C34878D82A}">
                    <a16:rowId xmlns:a16="http://schemas.microsoft.com/office/drawing/2014/main" val="10001"/>
                  </a:ext>
                </a:extLst>
              </a:tr>
              <a:tr h="2560463">
                <a:tc>
                  <a:txBody>
                    <a:bodyPr/>
                    <a:lstStyle/>
                    <a:p>
                      <a:pPr algn="ctr"/>
                      <a:r>
                        <a:rPr lang="en-US" sz="1800" b="1" dirty="0" smtClean="0"/>
                        <a:t>3</a:t>
                      </a:r>
                    </a:p>
                  </a:txBody>
                  <a:tcPr marL="91441" marR="91441" marT="45723" marB="45723">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smtClean="0">
                          <a:solidFill>
                            <a:schemeClr val="dk1"/>
                          </a:solidFill>
                          <a:latin typeface="+mn-lt"/>
                          <a:ea typeface="+mn-ea"/>
                          <a:cs typeface="+mn-cs"/>
                        </a:rPr>
                        <a:t>define a problem based on a specific body of knowledge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smtClean="0">
                          <a:solidFill>
                            <a:schemeClr val="dk1"/>
                          </a:solidFill>
                          <a:latin typeface="+mn-lt"/>
                          <a:ea typeface="+mn-ea"/>
                          <a:cs typeface="+mn-cs"/>
                        </a:rPr>
                        <a:t>plan investigations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smtClean="0">
                          <a:solidFill>
                            <a:schemeClr val="dk1"/>
                          </a:solidFill>
                          <a:latin typeface="+mn-lt"/>
                          <a:ea typeface="+mn-ea"/>
                          <a:cs typeface="+mn-cs"/>
                        </a:rPr>
                        <a:t>conduct systematic observations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smtClean="0">
                          <a:solidFill>
                            <a:schemeClr val="dk1"/>
                          </a:solidFill>
                          <a:latin typeface="+mn-lt"/>
                          <a:ea typeface="+mn-ea"/>
                          <a:cs typeface="+mn-cs"/>
                        </a:rPr>
                        <a:t>use tools to gather, analyze, and interpret data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smtClean="0">
                          <a:solidFill>
                            <a:schemeClr val="dk1"/>
                          </a:solidFill>
                          <a:latin typeface="+mn-lt"/>
                          <a:ea typeface="+mn-ea"/>
                          <a:cs typeface="+mn-cs"/>
                        </a:rPr>
                        <a:t>pose answers, explanations, or descriptions of events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smtClean="0">
                          <a:solidFill>
                            <a:schemeClr val="dk1"/>
                          </a:solidFill>
                          <a:latin typeface="+mn-lt"/>
                          <a:ea typeface="+mn-ea"/>
                          <a:cs typeface="+mn-cs"/>
                        </a:rPr>
                        <a:t>use appropriate evidence and reasoning to justify these explanations to others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smtClean="0">
                          <a:solidFill>
                            <a:schemeClr val="dk1"/>
                          </a:solidFill>
                          <a:latin typeface="+mn-lt"/>
                          <a:ea typeface="+mn-ea"/>
                          <a:cs typeface="+mn-cs"/>
                        </a:rPr>
                        <a:t>communicate results of scientific investigations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kern="1200" dirty="0">
                        <a:solidFill>
                          <a:schemeClr val="dk1"/>
                        </a:solidFill>
                        <a:effectLst/>
                        <a:latin typeface="+mn-lt"/>
                        <a:ea typeface="+mn-ea"/>
                        <a:cs typeface="+mn-cs"/>
                      </a:endParaRPr>
                    </a:p>
                  </a:txBody>
                  <a:tcPr marL="91441" marR="91441" marT="45723" marB="45723">
                    <a:noFill/>
                  </a:tcPr>
                </a:tc>
                <a:extLst>
                  <a:ext uri="{0D108BD9-81ED-4DB2-BD59-A6C34878D82A}">
                    <a16:rowId xmlns:a16="http://schemas.microsoft.com/office/drawing/2014/main" val="10002"/>
                  </a:ext>
                </a:extLst>
              </a:tr>
              <a:tr h="1208839">
                <a:tc>
                  <a:txBody>
                    <a:bodyPr/>
                    <a:lstStyle/>
                    <a:p>
                      <a:pPr algn="ctr"/>
                      <a:r>
                        <a:rPr lang="en-US" sz="1800" b="1" dirty="0" smtClean="0"/>
                        <a:t>2</a:t>
                      </a:r>
                    </a:p>
                  </a:txBody>
                  <a:tcPr marL="91441" marR="91441" marT="45723" marB="45723">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tcPr>
                </a:tc>
                <a:tc>
                  <a:txBody>
                    <a:bodyPr/>
                    <a:lstStyle/>
                    <a:p>
                      <a:pPr marL="285750" indent="-285750">
                        <a:buFont typeface="Arial" panose="020B0604020202020204" pitchFamily="34" charset="0"/>
                        <a:buChar char="•"/>
                      </a:pPr>
                      <a:r>
                        <a:rPr lang="en-US" sz="1800" b="0" i="0" u="none" strike="noStrike" kern="1200" baseline="0" dirty="0" smtClean="0">
                          <a:solidFill>
                            <a:schemeClr val="dk1"/>
                          </a:solidFill>
                          <a:latin typeface="+mn-lt"/>
                          <a:ea typeface="+mn-ea"/>
                          <a:cs typeface="+mn-cs"/>
                        </a:rPr>
                        <a:t>determine the meaning of symbols, key terms, and other astronomy specific words and phrases</a:t>
                      </a:r>
                    </a:p>
                    <a:p>
                      <a:pPr marL="285750" indent="-285750">
                        <a:buFont typeface="Arial" panose="020B0604020202020204" pitchFamily="34" charset="0"/>
                        <a:buChar char="•"/>
                      </a:pPr>
                      <a:r>
                        <a:rPr lang="en-US" sz="1800" b="0" i="0" u="none" strike="noStrike" kern="1200" baseline="0" dirty="0" smtClean="0">
                          <a:solidFill>
                            <a:schemeClr val="dk1"/>
                          </a:solidFill>
                          <a:latin typeface="+mn-lt"/>
                          <a:ea typeface="+mn-ea"/>
                          <a:cs typeface="+mn-cs"/>
                        </a:rPr>
                        <a:t>define a scientific problem</a:t>
                      </a:r>
                    </a:p>
                    <a:p>
                      <a:pPr marL="285750" indent="-285750">
                        <a:buFont typeface="Arial" panose="020B0604020202020204" pitchFamily="34" charset="0"/>
                        <a:buChar char="•"/>
                      </a:pPr>
                      <a:endParaRPr lang="en-US" sz="1800" b="0" i="0" u="none" strike="noStrike" kern="1200" baseline="0" dirty="0" smtClean="0">
                        <a:solidFill>
                          <a:schemeClr val="dk1"/>
                        </a:solidFill>
                        <a:latin typeface="+mn-lt"/>
                        <a:ea typeface="+mn-ea"/>
                        <a:cs typeface="+mn-cs"/>
                      </a:endParaRPr>
                    </a:p>
                  </a:txBody>
                  <a:tcPr marL="91441" marR="91441" marT="45723" marB="45723">
                    <a:noFill/>
                  </a:tcPr>
                </a:tc>
                <a:extLst>
                  <a:ext uri="{0D108BD9-81ED-4DB2-BD59-A6C34878D82A}">
                    <a16:rowId xmlns:a16="http://schemas.microsoft.com/office/drawing/2014/main" val="10003"/>
                  </a:ext>
                </a:extLst>
              </a:tr>
              <a:tr h="1414643">
                <a:tc>
                  <a:txBody>
                    <a:bodyPr/>
                    <a:lstStyle/>
                    <a:p>
                      <a:pPr algn="ctr"/>
                      <a:r>
                        <a:rPr lang="en-US" sz="1800" b="1" dirty="0" smtClean="0"/>
                        <a:t>1</a:t>
                      </a:r>
                    </a:p>
                  </a:txBody>
                  <a:tcPr marL="91441" marR="91441" marT="45723" marB="45723">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285750" indent="-285750">
                        <a:buFont typeface="Arial" panose="020B0604020202020204" pitchFamily="34" charset="0"/>
                        <a:buChar char="•"/>
                      </a:pPr>
                      <a:r>
                        <a:rPr lang="en-US" sz="1800" b="0" i="0" u="none" strike="noStrike" kern="1200" baseline="0" dirty="0" smtClean="0">
                          <a:solidFill>
                            <a:schemeClr val="dk1"/>
                          </a:solidFill>
                          <a:latin typeface="+mn-lt"/>
                          <a:ea typeface="+mn-ea"/>
                          <a:cs typeface="+mn-cs"/>
                        </a:rPr>
                        <a:t>label given pieces of laboratory equipment and describe their uses</a:t>
                      </a:r>
                    </a:p>
                    <a:p>
                      <a:pPr marL="285750" indent="-285750">
                        <a:buFont typeface="Arial" panose="020B0604020202020204" pitchFamily="34" charset="0"/>
                        <a:buChar char="•"/>
                      </a:pPr>
                      <a:r>
                        <a:rPr lang="en-US" sz="1800" b="0" i="0" u="none" strike="noStrike" kern="1200" baseline="0" dirty="0" smtClean="0">
                          <a:solidFill>
                            <a:schemeClr val="dk1"/>
                          </a:solidFill>
                          <a:latin typeface="+mn-lt"/>
                          <a:ea typeface="+mn-ea"/>
                          <a:cs typeface="+mn-cs"/>
                        </a:rPr>
                        <a:t>describe the safety precautions that should be taken when starting a specific scientific investigation</a:t>
                      </a:r>
                    </a:p>
                    <a:p>
                      <a:pPr marL="285750" indent="-285750">
                        <a:buFont typeface="Arial" panose="020B0604020202020204" pitchFamily="34" charset="0"/>
                        <a:buChar char="•"/>
                      </a:pPr>
                      <a:r>
                        <a:rPr lang="en-US" sz="1800" b="0" i="0" u="none" strike="noStrike" kern="1200" baseline="0" dirty="0" smtClean="0">
                          <a:solidFill>
                            <a:schemeClr val="dk1"/>
                          </a:solidFill>
                          <a:latin typeface="+mn-lt"/>
                          <a:ea typeface="+mn-ea"/>
                          <a:cs typeface="+mn-cs"/>
                        </a:rPr>
                        <a:t>list laboratory safety rules and procedures	</a:t>
                      </a:r>
                      <a:endParaRPr lang="en-US" sz="1800" kern="1200" dirty="0">
                        <a:solidFill>
                          <a:schemeClr val="dk1"/>
                        </a:solidFill>
                        <a:effectLst/>
                        <a:latin typeface="+mn-lt"/>
                        <a:ea typeface="+mn-ea"/>
                        <a:cs typeface="+mn-cs"/>
                      </a:endParaRPr>
                    </a:p>
                  </a:txBody>
                  <a:tcPr marL="91441" marR="91441" marT="45723" marB="45723">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1143000" y="1122363"/>
            <a:ext cx="7467600" cy="2387600"/>
          </a:xfrm>
        </p:spPr>
        <p:txBody>
          <a:bodyPr/>
          <a:lstStyle/>
          <a:p>
            <a:r>
              <a:rPr lang="en-US" altLang="en-US" dirty="0" smtClean="0"/>
              <a:t>Science journals and your selfie with them are due today</a:t>
            </a:r>
            <a:endParaRPr lang="en-US" altLang="en-US" b="1" dirty="0" smtClean="0"/>
          </a:p>
        </p:txBody>
      </p:sp>
      <p:sp>
        <p:nvSpPr>
          <p:cNvPr id="6147" name="Subtitle 2"/>
          <p:cNvSpPr>
            <a:spLocks noGrp="1"/>
          </p:cNvSpPr>
          <p:nvPr>
            <p:ph type="subTitle" idx="1"/>
          </p:nvPr>
        </p:nvSpPr>
        <p:spPr/>
        <p:txBody>
          <a:bodyPr/>
          <a:lstStyle/>
          <a:p>
            <a:endParaRPr lang="en-US" altLang="en-US" dirty="0" smtClean="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p:txBody>
          <a:bodyPr/>
          <a:lstStyle/>
          <a:p>
            <a:r>
              <a:rPr lang="en-US" altLang="en-US" dirty="0" smtClean="0"/>
              <a:t>Take out your Composition Notebooks Please</a:t>
            </a:r>
          </a:p>
        </p:txBody>
      </p:sp>
      <p:sp>
        <p:nvSpPr>
          <p:cNvPr id="6147" name="Subtitle 2"/>
          <p:cNvSpPr>
            <a:spLocks noGrp="1"/>
          </p:cNvSpPr>
          <p:nvPr>
            <p:ph type="subTitle" idx="1"/>
          </p:nvPr>
        </p:nvSpPr>
        <p:spPr/>
        <p:txBody>
          <a:bodyPr/>
          <a:lstStyle/>
          <a:p>
            <a:r>
              <a:rPr lang="en-US" altLang="en-US" dirty="0" smtClean="0"/>
              <a:t>Put your name</a:t>
            </a:r>
          </a:p>
          <a:p>
            <a:r>
              <a:rPr lang="en-US" altLang="en-US" dirty="0" smtClean="0"/>
              <a:t>Subject</a:t>
            </a:r>
          </a:p>
          <a:p>
            <a:r>
              <a:rPr lang="en-US" altLang="en-US" dirty="0" smtClean="0"/>
              <a:t>Class Period</a:t>
            </a:r>
          </a:p>
          <a:p>
            <a:endParaRPr lang="en-US" altLang="en-US" dirty="0" smtClean="0"/>
          </a:p>
          <a:p>
            <a:r>
              <a:rPr lang="en-US" altLang="en-US" dirty="0" smtClean="0"/>
              <a:t>On the cover</a:t>
            </a:r>
          </a:p>
        </p:txBody>
      </p:sp>
    </p:spTree>
    <p:custDataLst>
      <p:tags r:id="rId1"/>
    </p:custDataLst>
    <p:extLst>
      <p:ext uri="{BB962C8B-B14F-4D97-AF65-F5344CB8AC3E}">
        <p14:creationId xmlns:p14="http://schemas.microsoft.com/office/powerpoint/2010/main" val="814811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419100" y="3200400"/>
            <a:ext cx="4343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2060"/>
                </a:solidFill>
              </a:rPr>
              <a:t>Simplest </a:t>
            </a:r>
            <a:r>
              <a:rPr lang="en-US" altLang="en-US" sz="2800" dirty="0">
                <a:solidFill>
                  <a:srgbClr val="C00000"/>
                </a:solidFill>
              </a:rPr>
              <a:t>observation</a:t>
            </a:r>
            <a:r>
              <a:rPr lang="en-US" altLang="en-US" sz="2800" dirty="0">
                <a:solidFill>
                  <a:srgbClr val="002060"/>
                </a:solidFill>
              </a:rPr>
              <a:t>: Look at the </a:t>
            </a:r>
            <a:r>
              <a:rPr lang="en-US" altLang="en-US" sz="2800" dirty="0" smtClean="0">
                <a:solidFill>
                  <a:srgbClr val="002060"/>
                </a:solidFill>
              </a:rPr>
              <a:t>world around you!</a:t>
            </a:r>
            <a:endParaRPr lang="en-US" altLang="en-US" sz="2800" dirty="0">
              <a:solidFill>
                <a:srgbClr val="002060"/>
              </a:solidFill>
            </a:endParaRPr>
          </a:p>
        </p:txBody>
      </p:sp>
      <p:pic>
        <p:nvPicPr>
          <p:cNvPr id="12291" name="Picture 6" descr="AT_7e_Figure_01_08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7613" y="838200"/>
            <a:ext cx="3659187"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1"/>
          <p:cNvSpPr>
            <a:spLocks noChangeArrowheads="1"/>
          </p:cNvSpPr>
          <p:nvPr/>
        </p:nvSpPr>
        <p:spPr bwMode="auto">
          <a:xfrm>
            <a:off x="304800" y="838200"/>
            <a:ext cx="4572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dirty="0" smtClean="0"/>
              <a:t>Science </a:t>
            </a:r>
            <a:r>
              <a:rPr lang="en-US" altLang="en-US" sz="3600" dirty="0"/>
              <a:t>has for most of history, used only observations!</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AT_7e_Figure_01_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5263" y="1295400"/>
            <a:ext cx="3716337"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2"/>
          <p:cNvSpPr txBox="1">
            <a:spLocks noChangeArrowheads="1"/>
          </p:cNvSpPr>
          <p:nvPr/>
        </p:nvSpPr>
        <p:spPr bwMode="auto">
          <a:xfrm>
            <a:off x="533400" y="0"/>
            <a:ext cx="830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dirty="0">
                <a:solidFill>
                  <a:schemeClr val="accent2"/>
                </a:solidFill>
              </a:rPr>
              <a:t>Scientific Theory and the Scientific Method</a:t>
            </a:r>
          </a:p>
        </p:txBody>
      </p:sp>
      <p:sp>
        <p:nvSpPr>
          <p:cNvPr id="8196" name="Rectangle 11"/>
          <p:cNvSpPr>
            <a:spLocks noChangeArrowheads="1"/>
          </p:cNvSpPr>
          <p:nvPr/>
        </p:nvSpPr>
        <p:spPr bwMode="auto">
          <a:xfrm>
            <a:off x="4800600" y="4800600"/>
            <a:ext cx="17526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dirty="0"/>
          </a:p>
        </p:txBody>
      </p:sp>
      <p:sp>
        <p:nvSpPr>
          <p:cNvPr id="8197" name="Text Box 6"/>
          <p:cNvSpPr txBox="1">
            <a:spLocks noChangeArrowheads="1"/>
          </p:cNvSpPr>
          <p:nvPr/>
        </p:nvSpPr>
        <p:spPr bwMode="auto">
          <a:xfrm>
            <a:off x="228600" y="1295400"/>
            <a:ext cx="5257800" cy="536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en-US" altLang="en-US" sz="2400" dirty="0">
                <a:solidFill>
                  <a:schemeClr val="accent2"/>
                </a:solidFill>
              </a:rPr>
              <a:t> </a:t>
            </a:r>
            <a:r>
              <a:rPr lang="en-US" altLang="en-US" sz="2800" dirty="0"/>
              <a:t>Observation</a:t>
            </a:r>
            <a:r>
              <a:rPr lang="en-US" altLang="en-US" sz="2400" dirty="0">
                <a:solidFill>
                  <a:schemeClr val="accent2"/>
                </a:solidFill>
              </a:rPr>
              <a:t> </a:t>
            </a:r>
            <a:r>
              <a:rPr lang="en-US" altLang="en-US" sz="2400" u="sng" dirty="0">
                <a:solidFill>
                  <a:schemeClr val="accent2"/>
                </a:solidFill>
              </a:rPr>
              <a:t>leads to theory explaining it.</a:t>
            </a:r>
          </a:p>
          <a:p>
            <a:pPr eaLnBrk="1" hangingPunct="1">
              <a:lnSpc>
                <a:spcPct val="80000"/>
              </a:lnSpc>
              <a:spcBef>
                <a:spcPct val="50000"/>
              </a:spcBef>
            </a:pPr>
            <a:endParaRPr lang="en-US" altLang="en-US" sz="2400" dirty="0">
              <a:solidFill>
                <a:schemeClr val="accent2"/>
              </a:solidFill>
            </a:endParaRPr>
          </a:p>
          <a:p>
            <a:pPr eaLnBrk="1" hangingPunct="1">
              <a:spcBef>
                <a:spcPct val="50000"/>
              </a:spcBef>
            </a:pPr>
            <a:r>
              <a:rPr lang="en-US" altLang="en-US" sz="2400" dirty="0">
                <a:solidFill>
                  <a:schemeClr val="accent2"/>
                </a:solidFill>
              </a:rPr>
              <a:t> </a:t>
            </a:r>
            <a:r>
              <a:rPr lang="en-US" altLang="en-US" sz="2800" dirty="0"/>
              <a:t>Theory</a:t>
            </a:r>
            <a:r>
              <a:rPr lang="en-US" altLang="en-US" sz="2400" dirty="0">
                <a:solidFill>
                  <a:schemeClr val="accent2"/>
                </a:solidFill>
              </a:rPr>
              <a:t> </a:t>
            </a:r>
            <a:r>
              <a:rPr lang="en-US" altLang="en-US" sz="2400" u="sng" dirty="0" smtClean="0">
                <a:solidFill>
                  <a:srgbClr val="0033CC"/>
                </a:solidFill>
              </a:rPr>
              <a:t>explanation that leads </a:t>
            </a:r>
            <a:r>
              <a:rPr lang="en-US" altLang="en-US" sz="2400" u="sng" dirty="0">
                <a:solidFill>
                  <a:srgbClr val="0033CC"/>
                </a:solidFill>
              </a:rPr>
              <a:t>to predictions consistent with previous observations.</a:t>
            </a:r>
          </a:p>
          <a:p>
            <a:pPr eaLnBrk="1" hangingPunct="1">
              <a:lnSpc>
                <a:spcPct val="80000"/>
              </a:lnSpc>
              <a:spcBef>
                <a:spcPct val="50000"/>
              </a:spcBef>
            </a:pPr>
            <a:endParaRPr lang="en-US" altLang="en-US" sz="2400" dirty="0">
              <a:solidFill>
                <a:schemeClr val="accent2"/>
              </a:solidFill>
            </a:endParaRPr>
          </a:p>
          <a:p>
            <a:pPr eaLnBrk="1" hangingPunct="1">
              <a:spcBef>
                <a:spcPct val="50000"/>
              </a:spcBef>
            </a:pPr>
            <a:r>
              <a:rPr lang="en-US" altLang="en-US" sz="2400" dirty="0">
                <a:solidFill>
                  <a:schemeClr val="accent2"/>
                </a:solidFill>
              </a:rPr>
              <a:t> </a:t>
            </a:r>
            <a:r>
              <a:rPr lang="en-US" altLang="en-US" sz="2800" dirty="0"/>
              <a:t>Predictions</a:t>
            </a:r>
            <a:r>
              <a:rPr lang="en-US" altLang="en-US" sz="2400" dirty="0">
                <a:solidFill>
                  <a:schemeClr val="accent2"/>
                </a:solidFill>
              </a:rPr>
              <a:t> of new </a:t>
            </a:r>
            <a:r>
              <a:rPr lang="en-US" altLang="en-US" sz="2400" dirty="0" smtClean="0">
                <a:solidFill>
                  <a:schemeClr val="accent2"/>
                </a:solidFill>
              </a:rPr>
              <a:t>phenomena. </a:t>
            </a:r>
            <a:r>
              <a:rPr lang="en-US" altLang="en-US" sz="2400" u="sng" dirty="0">
                <a:solidFill>
                  <a:schemeClr val="accent2"/>
                </a:solidFill>
              </a:rPr>
              <a:t>If </a:t>
            </a:r>
            <a:r>
              <a:rPr lang="en-US" altLang="en-US" sz="2400" u="sng" dirty="0" smtClean="0">
                <a:solidFill>
                  <a:schemeClr val="accent2"/>
                </a:solidFill>
              </a:rPr>
              <a:t>future </a:t>
            </a:r>
            <a:r>
              <a:rPr lang="en-US" altLang="en-US" sz="2400" u="sng" dirty="0">
                <a:solidFill>
                  <a:schemeClr val="accent2"/>
                </a:solidFill>
              </a:rPr>
              <a:t>observations agree with the prediction, more predictions can be made. If not, a new theory should be made.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7">
                                            <p:txEl>
                                              <p:pRg st="2" end="2"/>
                                            </p:txEl>
                                          </p:spTgt>
                                        </p:tgtEl>
                                        <p:attrNameLst>
                                          <p:attrName>style.visibility</p:attrName>
                                        </p:attrNameLst>
                                      </p:cBhvr>
                                      <p:to>
                                        <p:strVal val="visible"/>
                                      </p:to>
                                    </p:set>
                                    <p:anim calcmode="lin" valueType="num">
                                      <p:cBhvr additive="base">
                                        <p:cTn id="7" dur="500" fill="hold"/>
                                        <p:tgtEl>
                                          <p:spTgt spid="819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7">
                                            <p:txEl>
                                              <p:pRg st="4" end="4"/>
                                            </p:txEl>
                                          </p:spTgt>
                                        </p:tgtEl>
                                        <p:attrNameLst>
                                          <p:attrName>style.visibility</p:attrName>
                                        </p:attrNameLst>
                                      </p:cBhvr>
                                      <p:to>
                                        <p:strVal val="visible"/>
                                      </p:to>
                                    </p:set>
                                    <p:anim calcmode="lin" valueType="num">
                                      <p:cBhvr additive="base">
                                        <p:cTn id="13" dur="500" fill="hold"/>
                                        <p:tgtEl>
                                          <p:spTgt spid="819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Google Shape;213;p32"/>
          <p:cNvSpPr txBox="1">
            <a:spLocks noGrp="1"/>
          </p:cNvSpPr>
          <p:nvPr>
            <p:ph idx="1"/>
          </p:nvPr>
        </p:nvSpPr>
        <p:spPr>
          <a:xfrm>
            <a:off x="0" y="1294186"/>
            <a:ext cx="6609693" cy="4812425"/>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a:lnSpc>
                <a:spcPct val="90000"/>
              </a:lnSpc>
              <a:spcBef>
                <a:spcPts val="0"/>
              </a:spcBef>
              <a:buFont typeface="Wingdings" pitchFamily="2" charset="2"/>
              <a:buChar char="Ø"/>
            </a:pPr>
            <a:r>
              <a:rPr lang="en-US" sz="3600" b="1" u="sng" dirty="0">
                <a:solidFill>
                  <a:schemeClr val="bg1"/>
                </a:solidFill>
                <a:latin typeface="Times" pitchFamily="2" charset="0"/>
              </a:rPr>
              <a:t>Theory– </a:t>
            </a:r>
            <a:r>
              <a:rPr lang="en-US" sz="3600" b="1" dirty="0">
                <a:solidFill>
                  <a:schemeClr val="bg1"/>
                </a:solidFill>
                <a:latin typeface="Times" pitchFamily="2" charset="0"/>
              </a:rPr>
              <a:t> </a:t>
            </a:r>
            <a:r>
              <a:rPr lang="en-US" sz="3600" dirty="0">
                <a:latin typeface="Times" pitchFamily="2" charset="0"/>
              </a:rPr>
              <a:t>a scientific explanation of events in the natural world that’s been tested &amp; is reliable</a:t>
            </a:r>
            <a:endParaRPr lang="en-US" sz="3600" u="sng" dirty="0">
              <a:latin typeface="Times" pitchFamily="2" charset="0"/>
            </a:endParaRPr>
          </a:p>
          <a:p>
            <a:pPr lvl="1">
              <a:lnSpc>
                <a:spcPct val="90000"/>
              </a:lnSpc>
              <a:spcBef>
                <a:spcPts val="0"/>
              </a:spcBef>
              <a:buFont typeface="Wingdings" pitchFamily="2" charset="2"/>
              <a:buChar char="ü"/>
            </a:pPr>
            <a:r>
              <a:rPr lang="en-US" sz="3600" b="1" u="sng" dirty="0">
                <a:latin typeface="Times" pitchFamily="2" charset="0"/>
              </a:rPr>
              <a:t>Explains the why</a:t>
            </a:r>
          </a:p>
          <a:p>
            <a:pPr lvl="1">
              <a:lnSpc>
                <a:spcPct val="90000"/>
              </a:lnSpc>
              <a:spcBef>
                <a:spcPts val="0"/>
              </a:spcBef>
              <a:buFont typeface="Wingdings" pitchFamily="2" charset="2"/>
              <a:buChar char="ü"/>
            </a:pPr>
            <a:r>
              <a:rPr lang="en-US" sz="3600" b="1" u="sng" dirty="0">
                <a:latin typeface="Times" pitchFamily="2" charset="0"/>
              </a:rPr>
              <a:t>Based off of repeated observations and includes a well-supported hypotheses</a:t>
            </a:r>
          </a:p>
          <a:p>
            <a:pPr lvl="1">
              <a:lnSpc>
                <a:spcPct val="90000"/>
              </a:lnSpc>
              <a:spcBef>
                <a:spcPts val="0"/>
              </a:spcBef>
              <a:buFont typeface="Wingdings" pitchFamily="2" charset="2"/>
              <a:buChar char="ü"/>
            </a:pPr>
            <a:r>
              <a:rPr lang="en-US" sz="3600" b="1" u="sng" dirty="0">
                <a:latin typeface="Times" pitchFamily="2" charset="0"/>
              </a:rPr>
              <a:t>Can be replaced/changed by new data</a:t>
            </a:r>
            <a:endParaRPr lang="en-US" sz="3600" dirty="0">
              <a:latin typeface="Times" pitchFamily="2" charset="0"/>
            </a:endParaRPr>
          </a:p>
        </p:txBody>
      </p:sp>
      <p:sp>
        <p:nvSpPr>
          <p:cNvPr id="3" name="Google Shape;213;p32"/>
          <p:cNvSpPr txBox="1">
            <a:spLocks/>
          </p:cNvSpPr>
          <p:nvPr/>
        </p:nvSpPr>
        <p:spPr>
          <a:xfrm>
            <a:off x="6201761" y="975491"/>
            <a:ext cx="6229350" cy="637391"/>
          </a:xfrm>
          <a:prstGeom prst="rect">
            <a:avLst/>
          </a:prstGeom>
          <a:noFill/>
          <a:ln>
            <a:noFill/>
          </a:ln>
        </p:spPr>
        <p:txBody>
          <a:bodyPr spcFirstLastPara="1" vert="horz" wrap="square" lIns="68569" tIns="34275" rIns="68569" bIns="34275" rtlCol="0" anchor="t" anchorCtr="0">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spcBef>
                <a:spcPts val="0"/>
              </a:spcBef>
              <a:buSzPts val="2800"/>
              <a:buNone/>
            </a:pPr>
            <a:r>
              <a:rPr lang="en-US" sz="3000" b="1" dirty="0">
                <a:solidFill>
                  <a:schemeClr val="bg1"/>
                </a:solidFill>
                <a:latin typeface="Times" pitchFamily="2" charset="0"/>
              </a:rPr>
              <a:t>Theory vs. Law</a:t>
            </a:r>
          </a:p>
        </p:txBody>
      </p:sp>
    </p:spTree>
    <p:extLst>
      <p:ext uri="{BB962C8B-B14F-4D97-AF65-F5344CB8AC3E}">
        <p14:creationId xmlns:p14="http://schemas.microsoft.com/office/powerpoint/2010/main" val="130974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13">
                                            <p:txEl>
                                              <p:pRg st="0" end="0"/>
                                            </p:txEl>
                                          </p:spTgt>
                                        </p:tgtEl>
                                        <p:attrNameLst>
                                          <p:attrName>style.visibility</p:attrName>
                                        </p:attrNameLst>
                                      </p:cBhvr>
                                      <p:to>
                                        <p:strVal val="visible"/>
                                      </p:to>
                                    </p:set>
                                    <p:animEffect transition="in" filter="fade">
                                      <p:cBhvr>
                                        <p:cTn id="7" dur="100"/>
                                        <p:tgtEl>
                                          <p:spTgt spid="213">
                                            <p:txEl>
                                              <p:pRg st="0" end="0"/>
                                            </p:txEl>
                                          </p:spTgt>
                                        </p:tgtEl>
                                      </p:cBhvr>
                                    </p:animEffect>
                                    <p:anim calcmode="lin" valueType="num">
                                      <p:cBhvr>
                                        <p:cTn id="8" dur="400" fill="hold"/>
                                        <p:tgtEl>
                                          <p:spTgt spid="21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1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1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1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213">
                                            <p:txEl>
                                              <p:pRg st="1" end="1"/>
                                            </p:txEl>
                                          </p:spTgt>
                                        </p:tgtEl>
                                        <p:attrNameLst>
                                          <p:attrName>style.visibility</p:attrName>
                                        </p:attrNameLst>
                                      </p:cBhvr>
                                      <p:to>
                                        <p:strVal val="visible"/>
                                      </p:to>
                                    </p:set>
                                    <p:animEffect transition="in" filter="fade">
                                      <p:cBhvr>
                                        <p:cTn id="16" dur="100"/>
                                        <p:tgtEl>
                                          <p:spTgt spid="213">
                                            <p:txEl>
                                              <p:pRg st="1" end="1"/>
                                            </p:txEl>
                                          </p:spTgt>
                                        </p:tgtEl>
                                      </p:cBhvr>
                                    </p:animEffect>
                                    <p:anim calcmode="lin" valueType="num">
                                      <p:cBhvr>
                                        <p:cTn id="17" dur="400" fill="hold"/>
                                        <p:tgtEl>
                                          <p:spTgt spid="21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1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1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1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213">
                                            <p:txEl>
                                              <p:pRg st="2" end="2"/>
                                            </p:txEl>
                                          </p:spTgt>
                                        </p:tgtEl>
                                        <p:attrNameLst>
                                          <p:attrName>style.visibility</p:attrName>
                                        </p:attrNameLst>
                                      </p:cBhvr>
                                      <p:to>
                                        <p:strVal val="visible"/>
                                      </p:to>
                                    </p:set>
                                    <p:animEffect transition="in" filter="fade">
                                      <p:cBhvr>
                                        <p:cTn id="25" dur="100"/>
                                        <p:tgtEl>
                                          <p:spTgt spid="213">
                                            <p:txEl>
                                              <p:pRg st="2" end="2"/>
                                            </p:txEl>
                                          </p:spTgt>
                                        </p:tgtEl>
                                      </p:cBhvr>
                                    </p:animEffect>
                                    <p:anim calcmode="lin" valueType="num">
                                      <p:cBhvr>
                                        <p:cTn id="26" dur="400" fill="hold"/>
                                        <p:tgtEl>
                                          <p:spTgt spid="213">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13">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1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1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213">
                                            <p:txEl>
                                              <p:pRg st="3" end="3"/>
                                            </p:txEl>
                                          </p:spTgt>
                                        </p:tgtEl>
                                        <p:attrNameLst>
                                          <p:attrName>style.visibility</p:attrName>
                                        </p:attrNameLst>
                                      </p:cBhvr>
                                      <p:to>
                                        <p:strVal val="visible"/>
                                      </p:to>
                                    </p:set>
                                    <p:animEffect transition="in" filter="fade">
                                      <p:cBhvr>
                                        <p:cTn id="34" dur="100"/>
                                        <p:tgtEl>
                                          <p:spTgt spid="213">
                                            <p:txEl>
                                              <p:pRg st="3" end="3"/>
                                            </p:txEl>
                                          </p:spTgt>
                                        </p:tgtEl>
                                      </p:cBhvr>
                                    </p:animEffect>
                                    <p:anim calcmode="lin" valueType="num">
                                      <p:cBhvr>
                                        <p:cTn id="35" dur="400" fill="hold"/>
                                        <p:tgtEl>
                                          <p:spTgt spid="213">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13">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1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1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0"/>
            <a:ext cx="8229600" cy="1524000"/>
          </a:xfrm>
        </p:spPr>
        <p:txBody>
          <a:bodyPr/>
          <a:lstStyle/>
          <a:p>
            <a:r>
              <a:rPr lang="en-US" altLang="en-US" dirty="0" smtClean="0"/>
              <a:t>Theories</a:t>
            </a:r>
            <a:br>
              <a:rPr lang="en-US" altLang="en-US" dirty="0" smtClean="0"/>
            </a:br>
            <a:r>
              <a:rPr lang="en-US" altLang="en-US" sz="2800" dirty="0" smtClean="0"/>
              <a:t>Scientific theories are </a:t>
            </a:r>
            <a:r>
              <a:rPr lang="en-US" altLang="en-US" sz="2800" dirty="0" smtClean="0">
                <a:solidFill>
                  <a:schemeClr val="accent1"/>
                </a:solidFill>
              </a:rPr>
              <a:t>different</a:t>
            </a:r>
            <a:r>
              <a:rPr lang="en-US" altLang="en-US" sz="2800" dirty="0" smtClean="0"/>
              <a:t> than what people think it means in everyday English!!!</a:t>
            </a:r>
            <a:endParaRPr lang="en-US" altLang="en-US" dirty="0" smtClean="0"/>
          </a:p>
        </p:txBody>
      </p:sp>
      <p:sp>
        <p:nvSpPr>
          <p:cNvPr id="12291" name="Content Placeholder 2"/>
          <p:cNvSpPr>
            <a:spLocks noGrp="1"/>
          </p:cNvSpPr>
          <p:nvPr>
            <p:ph sz="half" idx="1"/>
          </p:nvPr>
        </p:nvSpPr>
        <p:spPr>
          <a:xfrm>
            <a:off x="228600" y="3276600"/>
            <a:ext cx="4038600" cy="4221163"/>
          </a:xfrm>
        </p:spPr>
        <p:txBody>
          <a:bodyPr/>
          <a:lstStyle/>
          <a:p>
            <a:r>
              <a:rPr lang="en-US" altLang="en-US" sz="4400" dirty="0" smtClean="0"/>
              <a:t>Cells</a:t>
            </a:r>
          </a:p>
          <a:p>
            <a:r>
              <a:rPr lang="en-US" altLang="en-US" sz="4400" dirty="0" smtClean="0"/>
              <a:t>Gravity</a:t>
            </a:r>
          </a:p>
          <a:p>
            <a:r>
              <a:rPr lang="en-US" altLang="en-US" sz="4400" dirty="0" smtClean="0"/>
              <a:t>Evolution</a:t>
            </a:r>
          </a:p>
          <a:p>
            <a:r>
              <a:rPr lang="en-US" altLang="en-US" sz="4400" dirty="0" smtClean="0"/>
              <a:t>Germ</a:t>
            </a:r>
          </a:p>
        </p:txBody>
      </p:sp>
      <p:sp>
        <p:nvSpPr>
          <p:cNvPr id="12292" name="Content Placeholder 3"/>
          <p:cNvSpPr>
            <a:spLocks noGrp="1"/>
          </p:cNvSpPr>
          <p:nvPr>
            <p:ph sz="half" idx="2"/>
          </p:nvPr>
        </p:nvSpPr>
        <p:spPr>
          <a:xfrm>
            <a:off x="3810000" y="3243263"/>
            <a:ext cx="5029200" cy="4221162"/>
          </a:xfrm>
        </p:spPr>
        <p:txBody>
          <a:bodyPr/>
          <a:lstStyle/>
          <a:p>
            <a:r>
              <a:rPr lang="en-US" altLang="en-US" sz="4400" dirty="0" smtClean="0"/>
              <a:t>Relativity</a:t>
            </a:r>
          </a:p>
          <a:p>
            <a:r>
              <a:rPr lang="en-US" altLang="en-US" sz="4400" dirty="0" smtClean="0"/>
              <a:t>Plate Tectonics</a:t>
            </a:r>
          </a:p>
          <a:p>
            <a:r>
              <a:rPr lang="en-US" altLang="en-US" sz="4400" dirty="0" err="1" smtClean="0"/>
              <a:t>Heliocentrism</a:t>
            </a:r>
            <a:endParaRPr lang="en-US" altLang="en-US" sz="4400" dirty="0" smtClean="0"/>
          </a:p>
          <a:p>
            <a:r>
              <a:rPr lang="en-US" altLang="en-US" sz="4400" dirty="0" smtClean="0"/>
              <a:t>Big Bang</a:t>
            </a:r>
          </a:p>
          <a:p>
            <a:endParaRPr lang="en-US" altLang="en-US" dirty="0" smtClean="0"/>
          </a:p>
        </p:txBody>
      </p:sp>
      <p:sp>
        <p:nvSpPr>
          <p:cNvPr id="2" name="Rectangle 1"/>
          <p:cNvSpPr>
            <a:spLocks noChangeArrowheads="1"/>
          </p:cNvSpPr>
          <p:nvPr/>
        </p:nvSpPr>
        <p:spPr bwMode="auto">
          <a:xfrm>
            <a:off x="-25400" y="1905000"/>
            <a:ext cx="929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t>Theories have THE </a:t>
            </a:r>
            <a:r>
              <a:rPr lang="en-US" altLang="en-US" sz="3200" b="1" u="sng" dirty="0"/>
              <a:t>MOST EVIDENCE </a:t>
            </a:r>
            <a:r>
              <a:rPr lang="en-US" altLang="en-US" sz="2400" dirty="0"/>
              <a:t>BACKING THEM UP!</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additive="base">
                                        <p:cTn id="13"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 calcmode="lin" valueType="num">
                                      <p:cBhvr additive="base">
                                        <p:cTn id="17"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291">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anim calcmode="lin" valueType="num">
                                      <p:cBhvr additive="base">
                                        <p:cTn id="21"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291">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292">
                                            <p:txEl>
                                              <p:pRg st="0" end="0"/>
                                            </p:txEl>
                                          </p:spTgt>
                                        </p:tgtEl>
                                        <p:attrNameLst>
                                          <p:attrName>style.visibility</p:attrName>
                                        </p:attrNameLst>
                                      </p:cBhvr>
                                      <p:to>
                                        <p:strVal val="visible"/>
                                      </p:to>
                                    </p:set>
                                    <p:anim calcmode="lin" valueType="num">
                                      <p:cBhvr additive="base">
                                        <p:cTn id="31" dur="500" fill="hold"/>
                                        <p:tgtEl>
                                          <p:spTgt spid="1229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2">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292">
                                            <p:txEl>
                                              <p:pRg st="1" end="1"/>
                                            </p:txEl>
                                          </p:spTgt>
                                        </p:tgtEl>
                                        <p:attrNameLst>
                                          <p:attrName>style.visibility</p:attrName>
                                        </p:attrNameLst>
                                      </p:cBhvr>
                                      <p:to>
                                        <p:strVal val="visible"/>
                                      </p:to>
                                    </p:set>
                                    <p:anim calcmode="lin" valueType="num">
                                      <p:cBhvr additive="base">
                                        <p:cTn id="35" dur="500" fill="hold"/>
                                        <p:tgtEl>
                                          <p:spTgt spid="12292">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292">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292">
                                            <p:txEl>
                                              <p:pRg st="2" end="2"/>
                                            </p:txEl>
                                          </p:spTgt>
                                        </p:tgtEl>
                                        <p:attrNameLst>
                                          <p:attrName>style.visibility</p:attrName>
                                        </p:attrNameLst>
                                      </p:cBhvr>
                                      <p:to>
                                        <p:strVal val="visible"/>
                                      </p:to>
                                    </p:set>
                                    <p:anim calcmode="lin" valueType="num">
                                      <p:cBhvr additive="base">
                                        <p:cTn id="39" dur="500" fill="hold"/>
                                        <p:tgtEl>
                                          <p:spTgt spid="12292">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292">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292">
                                            <p:txEl>
                                              <p:pRg st="3" end="3"/>
                                            </p:txEl>
                                          </p:spTgt>
                                        </p:tgtEl>
                                        <p:attrNameLst>
                                          <p:attrName>style.visibility</p:attrName>
                                        </p:attrNameLst>
                                      </p:cBhvr>
                                      <p:to>
                                        <p:strVal val="visible"/>
                                      </p:to>
                                    </p:set>
                                    <p:anim calcmode="lin" valueType="num">
                                      <p:cBhvr additive="base">
                                        <p:cTn id="43" dur="500" fill="hold"/>
                                        <p:tgtEl>
                                          <p:spTgt spid="12292">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9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0" y="457200"/>
            <a:ext cx="7467600" cy="6104763"/>
          </a:xfrm>
        </p:spPr>
      </p:pic>
    </p:spTree>
    <p:extLst>
      <p:ext uri="{BB962C8B-B14F-4D97-AF65-F5344CB8AC3E}">
        <p14:creationId xmlns:p14="http://schemas.microsoft.com/office/powerpoint/2010/main" val="27571147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2483</TotalTime>
  <Words>645</Words>
  <Application>Microsoft Office PowerPoint</Application>
  <PresentationFormat>On-screen Show (4:3)</PresentationFormat>
  <Paragraphs>77</Paragraphs>
  <Slides>17</Slides>
  <Notes>7</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Times</vt:lpstr>
      <vt:lpstr>Wingdings</vt:lpstr>
      <vt:lpstr>Wingdings 3</vt:lpstr>
      <vt:lpstr>Default Design</vt:lpstr>
      <vt:lpstr>PowerPoint Presentation</vt:lpstr>
      <vt:lpstr>PowerPoint Presentation</vt:lpstr>
      <vt:lpstr>Science journals and your selfie with them are due today</vt:lpstr>
      <vt:lpstr>Take out your Composition Notebooks Please</vt:lpstr>
      <vt:lpstr>PowerPoint Presentation</vt:lpstr>
      <vt:lpstr>PowerPoint Presentation</vt:lpstr>
      <vt:lpstr>PowerPoint Presentation</vt:lpstr>
      <vt:lpstr>Theories Scientific theories are different than what people think it means in everyday English!!!</vt:lpstr>
      <vt:lpstr>PowerPoint Presentation</vt:lpstr>
      <vt:lpstr>PowerPoint Presentation</vt:lpstr>
      <vt:lpstr>If there is a math equation, it is often a law. It’s a description, more than an explanation</vt:lpstr>
      <vt:lpstr>PowerPoint Presentation</vt:lpstr>
      <vt:lpstr>PowerPoint Presentation</vt:lpstr>
      <vt:lpstr>PowerPoint Presentation</vt:lpstr>
      <vt:lpstr>PowerPoint Presentation</vt:lpstr>
      <vt:lpstr>PowerPoint Presentation</vt:lpstr>
      <vt:lpstr>For the rest of class:   Article Summary</vt:lpstr>
    </vt:vector>
  </TitlesOfParts>
  <Company>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christopher.harner</dc:creator>
  <cp:lastModifiedBy>Hyatt, Evan K.</cp:lastModifiedBy>
  <cp:revision>67</cp:revision>
  <cp:lastPrinted>2018-08-17T13:07:13Z</cp:lastPrinted>
  <dcterms:created xsi:type="dcterms:W3CDTF">2005-07-18T14:10:52Z</dcterms:created>
  <dcterms:modified xsi:type="dcterms:W3CDTF">2019-08-16T12:00:37Z</dcterms:modified>
</cp:coreProperties>
</file>