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14" r:id="rId2"/>
    <p:sldId id="364" r:id="rId3"/>
    <p:sldId id="324" r:id="rId4"/>
    <p:sldId id="330" r:id="rId5"/>
    <p:sldId id="325" r:id="rId6"/>
    <p:sldId id="326" r:id="rId7"/>
    <p:sldId id="340" r:id="rId8"/>
    <p:sldId id="310" r:id="rId9"/>
    <p:sldId id="311" r:id="rId10"/>
    <p:sldId id="333" r:id="rId11"/>
    <p:sldId id="331" r:id="rId12"/>
    <p:sldId id="334" r:id="rId13"/>
    <p:sldId id="335" r:id="rId14"/>
    <p:sldId id="341" r:id="rId15"/>
    <p:sldId id="336" r:id="rId16"/>
    <p:sldId id="338" r:id="rId17"/>
    <p:sldId id="337" r:id="rId18"/>
    <p:sldId id="339" r:id="rId19"/>
    <p:sldId id="259" r:id="rId20"/>
    <p:sldId id="295" r:id="rId21"/>
    <p:sldId id="257" r:id="rId22"/>
    <p:sldId id="260" r:id="rId23"/>
    <p:sldId id="296" r:id="rId24"/>
    <p:sldId id="261" r:id="rId25"/>
    <p:sldId id="362" r:id="rId26"/>
    <p:sldId id="262" r:id="rId27"/>
    <p:sldId id="263" r:id="rId28"/>
    <p:sldId id="265" r:id="rId29"/>
    <p:sldId id="297" r:id="rId30"/>
    <p:sldId id="264" r:id="rId31"/>
    <p:sldId id="313" r:id="rId32"/>
    <p:sldId id="343" r:id="rId33"/>
    <p:sldId id="344" r:id="rId34"/>
    <p:sldId id="347" r:id="rId35"/>
    <p:sldId id="346" r:id="rId36"/>
    <p:sldId id="345" r:id="rId37"/>
    <p:sldId id="348" r:id="rId38"/>
    <p:sldId id="363" r:id="rId39"/>
    <p:sldId id="351" r:id="rId40"/>
    <p:sldId id="349" r:id="rId41"/>
    <p:sldId id="350" r:id="rId42"/>
    <p:sldId id="312" r:id="rId43"/>
    <p:sldId id="266" r:id="rId44"/>
    <p:sldId id="267" r:id="rId45"/>
    <p:sldId id="298" r:id="rId46"/>
    <p:sldId id="268" r:id="rId47"/>
    <p:sldId id="269" r:id="rId48"/>
    <p:sldId id="352" r:id="rId49"/>
    <p:sldId id="353" r:id="rId50"/>
    <p:sldId id="354" r:id="rId51"/>
    <p:sldId id="355" r:id="rId52"/>
    <p:sldId id="356" r:id="rId53"/>
    <p:sldId id="357" r:id="rId54"/>
    <p:sldId id="358" r:id="rId55"/>
    <p:sldId id="359" r:id="rId56"/>
    <p:sldId id="360" r:id="rId57"/>
    <p:sldId id="361" r:id="rId58"/>
    <p:sldId id="332" r:id="rId59"/>
  </p:sldIdLst>
  <p:sldSz cx="9144000" cy="6858000" type="screen4x3"/>
  <p:notesSz cx="6997700" cy="9283700"/>
  <p:defaultTextStyle>
    <a:defPPr>
      <a:defRPr lang="en-US"/>
    </a:defPPr>
    <a:lvl1pPr algn="l" rtl="0" fontAlgn="base">
      <a:spcBef>
        <a:spcPct val="0"/>
      </a:spcBef>
      <a:spcAft>
        <a:spcPct val="0"/>
      </a:spcAft>
      <a:defRPr sz="2400" kern="1200">
        <a:solidFill>
          <a:srgbClr val="FFCC00"/>
        </a:solidFill>
        <a:latin typeface="Times New Roman" pitchFamily="18" charset="0"/>
        <a:ea typeface="+mn-ea"/>
        <a:cs typeface="+mn-cs"/>
      </a:defRPr>
    </a:lvl1pPr>
    <a:lvl2pPr marL="457200" algn="l" rtl="0" fontAlgn="base">
      <a:spcBef>
        <a:spcPct val="0"/>
      </a:spcBef>
      <a:spcAft>
        <a:spcPct val="0"/>
      </a:spcAft>
      <a:defRPr sz="2400" kern="1200">
        <a:solidFill>
          <a:srgbClr val="FFCC00"/>
        </a:solidFill>
        <a:latin typeface="Times New Roman" pitchFamily="18" charset="0"/>
        <a:ea typeface="+mn-ea"/>
        <a:cs typeface="+mn-cs"/>
      </a:defRPr>
    </a:lvl2pPr>
    <a:lvl3pPr marL="914400" algn="l" rtl="0" fontAlgn="base">
      <a:spcBef>
        <a:spcPct val="0"/>
      </a:spcBef>
      <a:spcAft>
        <a:spcPct val="0"/>
      </a:spcAft>
      <a:defRPr sz="2400" kern="1200">
        <a:solidFill>
          <a:srgbClr val="FFCC00"/>
        </a:solidFill>
        <a:latin typeface="Times New Roman" pitchFamily="18" charset="0"/>
        <a:ea typeface="+mn-ea"/>
        <a:cs typeface="+mn-cs"/>
      </a:defRPr>
    </a:lvl3pPr>
    <a:lvl4pPr marL="1371600" algn="l" rtl="0" fontAlgn="base">
      <a:spcBef>
        <a:spcPct val="0"/>
      </a:spcBef>
      <a:spcAft>
        <a:spcPct val="0"/>
      </a:spcAft>
      <a:defRPr sz="2400" kern="1200">
        <a:solidFill>
          <a:srgbClr val="FFCC00"/>
        </a:solidFill>
        <a:latin typeface="Times New Roman" pitchFamily="18" charset="0"/>
        <a:ea typeface="+mn-ea"/>
        <a:cs typeface="+mn-cs"/>
      </a:defRPr>
    </a:lvl4pPr>
    <a:lvl5pPr marL="1828800" algn="l" rtl="0" fontAlgn="base">
      <a:spcBef>
        <a:spcPct val="0"/>
      </a:spcBef>
      <a:spcAft>
        <a:spcPct val="0"/>
      </a:spcAft>
      <a:defRPr sz="2400" kern="1200">
        <a:solidFill>
          <a:srgbClr val="FFCC00"/>
        </a:solidFill>
        <a:latin typeface="Times New Roman" pitchFamily="18" charset="0"/>
        <a:ea typeface="+mn-ea"/>
        <a:cs typeface="+mn-cs"/>
      </a:defRPr>
    </a:lvl5pPr>
    <a:lvl6pPr marL="2286000" algn="l" defTabSz="914400" rtl="0" eaLnBrk="1" latinLnBrk="0" hangingPunct="1">
      <a:defRPr sz="2400" kern="1200">
        <a:solidFill>
          <a:srgbClr val="FFCC00"/>
        </a:solidFill>
        <a:latin typeface="Times New Roman" pitchFamily="18" charset="0"/>
        <a:ea typeface="+mn-ea"/>
        <a:cs typeface="+mn-cs"/>
      </a:defRPr>
    </a:lvl6pPr>
    <a:lvl7pPr marL="2743200" algn="l" defTabSz="914400" rtl="0" eaLnBrk="1" latinLnBrk="0" hangingPunct="1">
      <a:defRPr sz="2400" kern="1200">
        <a:solidFill>
          <a:srgbClr val="FFCC00"/>
        </a:solidFill>
        <a:latin typeface="Times New Roman" pitchFamily="18" charset="0"/>
        <a:ea typeface="+mn-ea"/>
        <a:cs typeface="+mn-cs"/>
      </a:defRPr>
    </a:lvl7pPr>
    <a:lvl8pPr marL="3200400" algn="l" defTabSz="914400" rtl="0" eaLnBrk="1" latinLnBrk="0" hangingPunct="1">
      <a:defRPr sz="2400" kern="1200">
        <a:solidFill>
          <a:srgbClr val="FFCC00"/>
        </a:solidFill>
        <a:latin typeface="Times New Roman" pitchFamily="18" charset="0"/>
        <a:ea typeface="+mn-ea"/>
        <a:cs typeface="+mn-cs"/>
      </a:defRPr>
    </a:lvl8pPr>
    <a:lvl9pPr marL="3657600" algn="l" defTabSz="914400" rtl="0" eaLnBrk="1" latinLnBrk="0" hangingPunct="1">
      <a:defRPr sz="2400" kern="1200">
        <a:solidFill>
          <a:srgbClr val="FFCC00"/>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000099"/>
    <a:srgbClr val="FF0000"/>
    <a:srgbClr val="0066FF"/>
    <a:srgbClr val="0000FF"/>
    <a:srgbClr val="FFCC00"/>
    <a:srgbClr val="33CCFF"/>
    <a:srgbClr val="3399FF"/>
    <a:srgbClr val="9933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226" autoAdjust="0"/>
    <p:restoredTop sz="84406" autoAdjust="0"/>
  </p:normalViewPr>
  <p:slideViewPr>
    <p:cSldViewPr>
      <p:cViewPr varScale="1">
        <p:scale>
          <a:sx n="78" d="100"/>
          <a:sy n="78" d="100"/>
        </p:scale>
        <p:origin x="117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63988" y="0"/>
            <a:ext cx="3032125" cy="463550"/>
          </a:xfrm>
          <a:prstGeom prst="rect">
            <a:avLst/>
          </a:prstGeom>
        </p:spPr>
        <p:txBody>
          <a:bodyPr vert="horz" lIns="91440" tIns="45720" rIns="91440" bIns="45720" rtlCol="0"/>
          <a:lstStyle>
            <a:lvl1pPr algn="r">
              <a:defRPr sz="1200"/>
            </a:lvl1pPr>
          </a:lstStyle>
          <a:p>
            <a:fld id="{451C68FC-5209-41D0-AC28-09F9AB4E7B0F}" type="datetimeFigureOut">
              <a:rPr lang="en-US" smtClean="0"/>
              <a:pPr/>
              <a:t>10/18/2018</a:t>
            </a:fld>
            <a:endParaRPr lang="en-US"/>
          </a:p>
        </p:txBody>
      </p:sp>
      <p:sp>
        <p:nvSpPr>
          <p:cNvPr id="4" name="Slide Image Placeholder 3"/>
          <p:cNvSpPr>
            <a:spLocks noGrp="1" noRot="1" noChangeAspect="1"/>
          </p:cNvSpPr>
          <p:nvPr>
            <p:ph type="sldImg" idx="2"/>
          </p:nvPr>
        </p:nvSpPr>
        <p:spPr>
          <a:xfrm>
            <a:off x="1177925" y="696913"/>
            <a:ext cx="4641850" cy="3481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088" y="4410075"/>
            <a:ext cx="5597525" cy="41767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8563"/>
            <a:ext cx="3032125"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63988" y="8818563"/>
            <a:ext cx="3032125" cy="463550"/>
          </a:xfrm>
          <a:prstGeom prst="rect">
            <a:avLst/>
          </a:prstGeom>
        </p:spPr>
        <p:txBody>
          <a:bodyPr vert="horz" lIns="91440" tIns="45720" rIns="91440" bIns="45720" rtlCol="0" anchor="b"/>
          <a:lstStyle>
            <a:lvl1pPr algn="r">
              <a:defRPr sz="1200"/>
            </a:lvl1pPr>
          </a:lstStyle>
          <a:p>
            <a:fld id="{4C1F85CB-0161-4063-92B7-B13D425210C9}" type="slidenum">
              <a:rPr lang="en-US" smtClean="0"/>
              <a:pPr/>
              <a:t>‹#›</a:t>
            </a:fld>
            <a:endParaRPr lang="en-US"/>
          </a:p>
        </p:txBody>
      </p:sp>
    </p:spTree>
    <p:extLst>
      <p:ext uri="{BB962C8B-B14F-4D97-AF65-F5344CB8AC3E}">
        <p14:creationId xmlns:p14="http://schemas.microsoft.com/office/powerpoint/2010/main" val="92302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diagram depicts the magma ocean concept. When the Moon formed it was enveloped by a layer of molten rock (magma) hundreds of kilometers thick. As a magma crystallized, the minerals more dense than the magma sank while those less dense (such as feldspar) floated, forming the </a:t>
            </a:r>
            <a:r>
              <a:rPr lang="en-US" sz="1200" kern="1200" dirty="0" err="1">
                <a:solidFill>
                  <a:schemeClr val="tx1"/>
                </a:solidFill>
                <a:latin typeface="+mn-lt"/>
                <a:ea typeface="+mn-ea"/>
                <a:cs typeface="+mn-cs"/>
              </a:rPr>
              <a:t>anorthosite</a:t>
            </a:r>
            <a:r>
              <a:rPr lang="en-US" sz="1200" kern="1200" dirty="0">
                <a:solidFill>
                  <a:schemeClr val="tx1"/>
                </a:solidFill>
                <a:latin typeface="+mn-lt"/>
                <a:ea typeface="+mn-ea"/>
                <a:cs typeface="+mn-cs"/>
              </a:rPr>
              <a:t> crust. The dense minerals (olivine and pyroxene) later </a:t>
            </a:r>
            <a:r>
              <a:rPr lang="en-US" sz="1200" kern="1200" dirty="0" err="1">
                <a:solidFill>
                  <a:schemeClr val="tx1"/>
                </a:solidFill>
                <a:latin typeface="+mn-lt"/>
                <a:ea typeface="+mn-ea"/>
                <a:cs typeface="+mn-cs"/>
              </a:rPr>
              <a:t>remelted</a:t>
            </a:r>
            <a:r>
              <a:rPr lang="en-US" sz="1200" kern="1200" dirty="0">
                <a:solidFill>
                  <a:schemeClr val="tx1"/>
                </a:solidFill>
                <a:latin typeface="+mn-lt"/>
                <a:ea typeface="+mn-ea"/>
                <a:cs typeface="+mn-cs"/>
              </a:rPr>
              <a:t> to produce the basalts that compose the </a:t>
            </a:r>
            <a:r>
              <a:rPr lang="en-US" sz="1200" kern="1200" dirty="0" err="1">
                <a:solidFill>
                  <a:schemeClr val="tx1"/>
                </a:solidFill>
                <a:latin typeface="+mn-lt"/>
                <a:ea typeface="+mn-ea"/>
                <a:cs typeface="+mn-cs"/>
              </a:rPr>
              <a:t>maria</a:t>
            </a:r>
            <a:r>
              <a:rPr lang="en-US" sz="1200" kern="1200" dirty="0">
                <a:solidFill>
                  <a:schemeClr val="tx1"/>
                </a:solidFill>
                <a:latin typeface="+mn-lt"/>
                <a:ea typeface="+mn-ea"/>
                <a:cs typeface="+mn-cs"/>
              </a:rPr>
              <a:t>.  (Graphics by Brooks Bays, University of Hawaii.)</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7</a:t>
            </a:fld>
            <a:endParaRPr lang="en-US"/>
          </a:p>
        </p:txBody>
      </p:sp>
    </p:spTree>
    <p:extLst>
      <p:ext uri="{BB962C8B-B14F-4D97-AF65-F5344CB8AC3E}">
        <p14:creationId xmlns:p14="http://schemas.microsoft.com/office/powerpoint/2010/main" val="3869602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With so many craters of all sizes in the lunar highlands, it is no wonder that the rocks have been modified by meteorite impact. This sample was collected in the highlands by the Apollo 16 mission. It is a collection of rock and mineral fragments all mixed together. Geologists call such rocks “breccias.” Many of the rock fragments are themselves breccias, some, such as the dark fragments, were even melted by an impact. (S72-37216)</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32</a:t>
            </a:fld>
            <a:endParaRPr lang="en-US"/>
          </a:p>
        </p:txBody>
      </p:sp>
    </p:spTree>
    <p:extLst>
      <p:ext uri="{BB962C8B-B14F-4D97-AF65-F5344CB8AC3E}">
        <p14:creationId xmlns:p14="http://schemas.microsoft.com/office/powerpoint/2010/main" val="3776686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Orientale Basin on the western limb of the Moon was formed by a large impact. About half of this eye-catching structure is visible from the Earth. Note the concentric rings; most scientists believe that the third one is the actual crater rim. The diameter of the third ring is 930 kilometers. There are about 40 such structures on the Moon (all larger than 400 kilometers across), and they may all have formed in a relatively narrow interval between 3.85 and 4.0 billion years ago. (Lunar Obiter IV-187-M)</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33</a:t>
            </a:fld>
            <a:endParaRPr lang="en-US"/>
          </a:p>
        </p:txBody>
      </p:sp>
    </p:spTree>
    <p:extLst>
      <p:ext uri="{BB962C8B-B14F-4D97-AF65-F5344CB8AC3E}">
        <p14:creationId xmlns:p14="http://schemas.microsoft.com/office/powerpoint/2010/main" val="1297079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is a basalt sample returned by the Apollo 15 mission. The brownish color is caused mostly by the presence of the mineral pyroxene. The holes are frozen gas bubbles called “vesicles”, a common feature of terrestrial volcanic rocks. (S71-46632)</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34</a:t>
            </a:fld>
            <a:endParaRPr lang="en-US"/>
          </a:p>
        </p:txBody>
      </p:sp>
    </p:spTree>
    <p:extLst>
      <p:ext uri="{BB962C8B-B14F-4D97-AF65-F5344CB8AC3E}">
        <p14:creationId xmlns:p14="http://schemas.microsoft.com/office/powerpoint/2010/main" val="2139961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For comparison with Hadley </a:t>
            </a:r>
            <a:r>
              <a:rPr lang="en-US" sz="1200" kern="1200" dirty="0" err="1">
                <a:solidFill>
                  <a:schemeClr val="tx1"/>
                </a:solidFill>
                <a:latin typeface="+mn-lt"/>
                <a:ea typeface="+mn-ea"/>
                <a:cs typeface="+mn-cs"/>
              </a:rPr>
              <a:t>Rille</a:t>
            </a:r>
            <a:r>
              <a:rPr lang="en-US" sz="1200" kern="1200" dirty="0">
                <a:solidFill>
                  <a:schemeClr val="tx1"/>
                </a:solidFill>
                <a:latin typeface="+mn-lt"/>
                <a:ea typeface="+mn-ea"/>
                <a:cs typeface="+mn-cs"/>
              </a:rPr>
              <a:t>, we see here a lava channel about 4 meters across on Kilauea Volcano, Hawaii in 1986. When it was active, Hadley </a:t>
            </a:r>
            <a:r>
              <a:rPr lang="en-US" sz="1200" kern="1200" dirty="0" err="1">
                <a:solidFill>
                  <a:schemeClr val="tx1"/>
                </a:solidFill>
                <a:latin typeface="+mn-lt"/>
                <a:ea typeface="+mn-ea"/>
                <a:cs typeface="+mn-cs"/>
              </a:rPr>
              <a:t>Rille</a:t>
            </a:r>
            <a:r>
              <a:rPr lang="en-US" sz="1200" kern="1200" dirty="0">
                <a:solidFill>
                  <a:schemeClr val="tx1"/>
                </a:solidFill>
                <a:latin typeface="+mn-lt"/>
                <a:ea typeface="+mn-ea"/>
                <a:cs typeface="+mn-cs"/>
              </a:rPr>
              <a:t> probably resembled this channel, although it was much larger. The lava cools on top, forming a darker skin. Note the levees on the sides, which help confine flow to the channel. The cone in the distance is </a:t>
            </a:r>
            <a:r>
              <a:rPr lang="en-US" sz="1200" kern="1200" dirty="0" err="1">
                <a:solidFill>
                  <a:schemeClr val="tx1"/>
                </a:solidFill>
                <a:latin typeface="+mn-lt"/>
                <a:ea typeface="+mn-ea"/>
                <a:cs typeface="+mn-cs"/>
              </a:rPr>
              <a:t>Pu’u</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O’o</a:t>
            </a:r>
            <a:r>
              <a:rPr lang="en-US" sz="1200" kern="1200" dirty="0">
                <a:solidFill>
                  <a:schemeClr val="tx1"/>
                </a:solidFill>
                <a:latin typeface="+mn-lt"/>
                <a:ea typeface="+mn-ea"/>
                <a:cs typeface="+mn-cs"/>
              </a:rPr>
              <a:t>, the source of the lava. (Photograph courtesy of Scott Rowland, University of Hawaii.)</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35</a:t>
            </a:fld>
            <a:endParaRPr lang="en-US"/>
          </a:p>
        </p:txBody>
      </p:sp>
    </p:spTree>
    <p:extLst>
      <p:ext uri="{BB962C8B-B14F-4D97-AF65-F5344CB8AC3E}">
        <p14:creationId xmlns:p14="http://schemas.microsoft.com/office/powerpoint/2010/main" val="3589957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Although eruption of most mare basalts did not produce volcanic mountains, there are small volcanic domes in a few places.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shows the Marius Hills, a collection of relatively low domes. </a:t>
            </a:r>
            <a:r>
              <a:rPr lang="en-US" sz="1200" kern="1200" dirty="0" err="1">
                <a:solidFill>
                  <a:schemeClr val="tx1"/>
                </a:solidFill>
                <a:latin typeface="+mn-lt"/>
                <a:ea typeface="+mn-ea"/>
                <a:cs typeface="+mn-cs"/>
              </a:rPr>
              <a:t>Rilles</a:t>
            </a:r>
            <a:r>
              <a:rPr lang="en-US" sz="1200" kern="1200" dirty="0">
                <a:solidFill>
                  <a:schemeClr val="tx1"/>
                </a:solidFill>
                <a:latin typeface="+mn-lt"/>
                <a:ea typeface="+mn-ea"/>
                <a:cs typeface="+mn-cs"/>
              </a:rPr>
              <a:t> (sinuous lava channels) are also visible, one of which cuts across a mare ridge. </a:t>
            </a:r>
          </a:p>
          <a:p>
            <a:r>
              <a:rPr lang="en-US" sz="1200" kern="1200" dirty="0">
                <a:solidFill>
                  <a:schemeClr val="tx1"/>
                </a:solidFill>
                <a:latin typeface="+mn-lt"/>
                <a:ea typeface="+mn-ea"/>
                <a:cs typeface="+mn-cs"/>
              </a:rPr>
              <a:t>(Lunar Orbiter V-214-M)</a:t>
            </a:r>
          </a:p>
        </p:txBody>
      </p:sp>
      <p:sp>
        <p:nvSpPr>
          <p:cNvPr id="4" name="Slide Number Placeholder 3"/>
          <p:cNvSpPr>
            <a:spLocks noGrp="1"/>
          </p:cNvSpPr>
          <p:nvPr>
            <p:ph type="sldNum" sz="quarter" idx="10"/>
          </p:nvPr>
        </p:nvSpPr>
        <p:spPr/>
        <p:txBody>
          <a:bodyPr/>
          <a:lstStyle/>
          <a:p>
            <a:fld id="{4C1F85CB-0161-4063-92B7-B13D425210C9}" type="slidenum">
              <a:rPr lang="en-US" smtClean="0"/>
              <a:pPr/>
              <a:t>36</a:t>
            </a:fld>
            <a:endParaRPr lang="en-US"/>
          </a:p>
        </p:txBody>
      </p:sp>
    </p:spTree>
    <p:extLst>
      <p:ext uri="{BB962C8B-B14F-4D97-AF65-F5344CB8AC3E}">
        <p14:creationId xmlns:p14="http://schemas.microsoft.com/office/powerpoint/2010/main" val="1920546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river-like feature in this photograph is called “</a:t>
            </a:r>
            <a:r>
              <a:rPr lang="en-US" sz="1200" kern="1200" dirty="0" err="1">
                <a:solidFill>
                  <a:schemeClr val="tx1"/>
                </a:solidFill>
                <a:latin typeface="+mn-lt"/>
                <a:ea typeface="+mn-ea"/>
                <a:cs typeface="+mn-cs"/>
              </a:rPr>
              <a:t>rille</a:t>
            </a:r>
            <a:r>
              <a:rPr lang="en-US" sz="1200" kern="1200" dirty="0">
                <a:solidFill>
                  <a:schemeClr val="tx1"/>
                </a:solidFill>
                <a:latin typeface="+mn-lt"/>
                <a:ea typeface="+mn-ea"/>
                <a:cs typeface="+mn-cs"/>
              </a:rPr>
              <a:t>.” Apollo 15 landed near the rim of this </a:t>
            </a:r>
            <a:r>
              <a:rPr lang="en-US" sz="1200" kern="1200" dirty="0" err="1">
                <a:solidFill>
                  <a:schemeClr val="tx1"/>
                </a:solidFill>
                <a:latin typeface="+mn-lt"/>
                <a:ea typeface="+mn-ea"/>
                <a:cs typeface="+mn-cs"/>
              </a:rPr>
              <a:t>rille</a:t>
            </a:r>
            <a:r>
              <a:rPr lang="en-US" sz="1200" kern="1200" dirty="0">
                <a:solidFill>
                  <a:schemeClr val="tx1"/>
                </a:solidFill>
                <a:latin typeface="+mn-lt"/>
                <a:ea typeface="+mn-ea"/>
                <a:cs typeface="+mn-cs"/>
              </a:rPr>
              <a:t> (called Hadley </a:t>
            </a:r>
            <a:r>
              <a:rPr lang="en-US" sz="1200" kern="1200" dirty="0" err="1">
                <a:solidFill>
                  <a:schemeClr val="tx1"/>
                </a:solidFill>
                <a:latin typeface="+mn-lt"/>
                <a:ea typeface="+mn-ea"/>
                <a:cs typeface="+mn-cs"/>
              </a:rPr>
              <a:t>Rille</a:t>
            </a:r>
            <a:r>
              <a:rPr lang="en-US" sz="1200" kern="1200" dirty="0">
                <a:solidFill>
                  <a:schemeClr val="tx1"/>
                </a:solidFill>
                <a:latin typeface="+mn-lt"/>
                <a:ea typeface="+mn-ea"/>
                <a:cs typeface="+mn-cs"/>
              </a:rPr>
              <a:t>) between the two largest mountains. Hadley </a:t>
            </a:r>
            <a:r>
              <a:rPr lang="en-US" sz="1200" kern="1200" dirty="0" err="1">
                <a:solidFill>
                  <a:schemeClr val="tx1"/>
                </a:solidFill>
                <a:latin typeface="+mn-lt"/>
                <a:ea typeface="+mn-ea"/>
                <a:cs typeface="+mn-cs"/>
              </a:rPr>
              <a:t>Rille</a:t>
            </a:r>
            <a:r>
              <a:rPr lang="en-US" sz="1200" kern="1200" dirty="0">
                <a:solidFill>
                  <a:schemeClr val="tx1"/>
                </a:solidFill>
                <a:latin typeface="+mn-lt"/>
                <a:ea typeface="+mn-ea"/>
                <a:cs typeface="+mn-cs"/>
              </a:rPr>
              <a:t> is 1.5 kilometers wide and 300 meters deep.</a:t>
            </a:r>
            <a:r>
              <a:rPr lang="en-US" sz="1200" kern="1200" baseline="0" dirty="0">
                <a:solidFill>
                  <a:schemeClr val="tx1"/>
                </a:solidFill>
                <a:latin typeface="+mn-lt"/>
                <a:ea typeface="+mn-ea"/>
                <a:cs typeface="+mn-cs"/>
              </a:rPr>
              <a:t> </a:t>
            </a:r>
            <a:r>
              <a:rPr lang="en-US" sz="1200" kern="1200" dirty="0" err="1">
                <a:solidFill>
                  <a:schemeClr val="tx1"/>
                </a:solidFill>
                <a:latin typeface="+mn-lt"/>
                <a:ea typeface="+mn-ea"/>
                <a:cs typeface="+mn-cs"/>
              </a:rPr>
              <a:t>Rilles</a:t>
            </a:r>
            <a:r>
              <a:rPr lang="en-US" sz="1200" kern="1200" dirty="0">
                <a:solidFill>
                  <a:schemeClr val="tx1"/>
                </a:solidFill>
                <a:latin typeface="+mn-lt"/>
                <a:ea typeface="+mn-ea"/>
                <a:cs typeface="+mn-cs"/>
              </a:rPr>
              <a:t> are channels in which lava flowed during the eruption of mare basalts.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All samples collected from its rim are basalts, proving that flowing water did not form these river-like features. (AS15-M-1135)</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37</a:t>
            </a:fld>
            <a:endParaRPr lang="en-US"/>
          </a:p>
        </p:txBody>
      </p:sp>
    </p:spTree>
    <p:extLst>
      <p:ext uri="{BB962C8B-B14F-4D97-AF65-F5344CB8AC3E}">
        <p14:creationId xmlns:p14="http://schemas.microsoft.com/office/powerpoint/2010/main" val="2313049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Photograph at the Apollo 15 landing site, looking down into the </a:t>
            </a:r>
            <a:r>
              <a:rPr lang="en-US" sz="1200" kern="1200" dirty="0" err="1">
                <a:solidFill>
                  <a:schemeClr val="tx1"/>
                </a:solidFill>
                <a:latin typeface="+mn-lt"/>
                <a:ea typeface="+mn-ea"/>
                <a:cs typeface="+mn-cs"/>
              </a:rPr>
              <a:t>rille</a:t>
            </a:r>
            <a:r>
              <a:rPr lang="en-US" sz="1200" kern="1200" dirty="0">
                <a:solidFill>
                  <a:schemeClr val="tx1"/>
                </a:solidFill>
                <a:latin typeface="+mn-lt"/>
                <a:ea typeface="+mn-ea"/>
                <a:cs typeface="+mn-cs"/>
              </a:rPr>
              <a:t>. The crew could have walked down into the </a:t>
            </a:r>
            <a:r>
              <a:rPr lang="en-US" sz="1200" kern="1200" dirty="0" err="1">
                <a:solidFill>
                  <a:schemeClr val="tx1"/>
                </a:solidFill>
                <a:latin typeface="+mn-lt"/>
                <a:ea typeface="+mn-ea"/>
                <a:cs typeface="+mn-cs"/>
              </a:rPr>
              <a:t>rille</a:t>
            </a:r>
            <a:r>
              <a:rPr lang="en-US" sz="1200" kern="1200" dirty="0">
                <a:solidFill>
                  <a:schemeClr val="tx1"/>
                </a:solidFill>
                <a:latin typeface="+mn-lt"/>
                <a:ea typeface="+mn-ea"/>
                <a:cs typeface="+mn-cs"/>
              </a:rPr>
              <a:t> and sampled rocks from its walls, but time and concern about their safety did not permit it. (AS15-85-11451)</a:t>
            </a:r>
          </a:p>
        </p:txBody>
      </p:sp>
      <p:sp>
        <p:nvSpPr>
          <p:cNvPr id="4" name="Slide Number Placeholder 3"/>
          <p:cNvSpPr>
            <a:spLocks noGrp="1"/>
          </p:cNvSpPr>
          <p:nvPr>
            <p:ph type="sldNum" sz="quarter" idx="10"/>
          </p:nvPr>
        </p:nvSpPr>
        <p:spPr/>
        <p:txBody>
          <a:bodyPr/>
          <a:lstStyle/>
          <a:p>
            <a:fld id="{4C1F85CB-0161-4063-92B7-B13D425210C9}" type="slidenum">
              <a:rPr lang="en-US" smtClean="0"/>
              <a:pPr/>
              <a:t>38</a:t>
            </a:fld>
            <a:endParaRPr lang="en-US"/>
          </a:p>
        </p:txBody>
      </p:sp>
    </p:spTree>
    <p:extLst>
      <p:ext uri="{BB962C8B-B14F-4D97-AF65-F5344CB8AC3E}">
        <p14:creationId xmlns:p14="http://schemas.microsoft.com/office/powerpoint/2010/main" val="3849803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Thin slice of some Apollo 17 orange soil. This view is 2.5 millimeters across.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small drops of lava did not have time to form minerals in it before it cooled, so most of the droplets are composed of glass. The darker ones did have time to crystallize partially, and formed the mineral ilmenite, which is opaque, and so appears black in this photograph. (Photography courtesy of Graham Ryder, Lunar and Planetary Institute.)</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39</a:t>
            </a:fld>
            <a:endParaRPr lang="en-US"/>
          </a:p>
        </p:txBody>
      </p:sp>
    </p:spTree>
    <p:extLst>
      <p:ext uri="{BB962C8B-B14F-4D97-AF65-F5344CB8AC3E}">
        <p14:creationId xmlns:p14="http://schemas.microsoft.com/office/powerpoint/2010/main" val="2494778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Fire </a:t>
            </a:r>
            <a:r>
              <a:rPr lang="en-US" sz="1200" kern="1200" dirty="0" err="1">
                <a:solidFill>
                  <a:schemeClr val="tx1"/>
                </a:solidFill>
                <a:latin typeface="+mn-lt"/>
                <a:ea typeface="+mn-ea"/>
                <a:cs typeface="+mn-cs"/>
              </a:rPr>
              <a:t>fountaining</a:t>
            </a:r>
            <a:r>
              <a:rPr lang="en-US" sz="1200" kern="1200" dirty="0">
                <a:solidFill>
                  <a:schemeClr val="tx1"/>
                </a:solidFill>
                <a:latin typeface="+mn-lt"/>
                <a:ea typeface="+mn-ea"/>
                <a:cs typeface="+mn-cs"/>
              </a:rPr>
              <a:t> is another form of volcanic eruption. This one took place in 1959 at Kilauea Volcano and sent lava up to 550 meters into the air. Such eruptions, called “</a:t>
            </a:r>
            <a:r>
              <a:rPr lang="en-US" sz="1200" kern="1200" dirty="0" err="1">
                <a:solidFill>
                  <a:schemeClr val="tx1"/>
                </a:solidFill>
                <a:latin typeface="+mn-lt"/>
                <a:ea typeface="+mn-ea"/>
                <a:cs typeface="+mn-cs"/>
              </a:rPr>
              <a:t>pyroclastic</a:t>
            </a:r>
            <a:r>
              <a:rPr lang="en-US" sz="1200" kern="1200" dirty="0">
                <a:solidFill>
                  <a:schemeClr val="tx1"/>
                </a:solidFill>
                <a:latin typeface="+mn-lt"/>
                <a:ea typeface="+mn-ea"/>
                <a:cs typeface="+mn-cs"/>
              </a:rPr>
              <a:t>” eruptions, produce loose fragments of hardened lava rather than lava flows. Fire </a:t>
            </a:r>
            <a:r>
              <a:rPr lang="en-US" sz="1200" kern="1200" dirty="0" err="1">
                <a:solidFill>
                  <a:schemeClr val="tx1"/>
                </a:solidFill>
                <a:latin typeface="+mn-lt"/>
                <a:ea typeface="+mn-ea"/>
                <a:cs typeface="+mn-cs"/>
              </a:rPr>
              <a:t>fountaining</a:t>
            </a:r>
            <a:r>
              <a:rPr lang="en-US" sz="1200" kern="1200" dirty="0">
                <a:solidFill>
                  <a:schemeClr val="tx1"/>
                </a:solidFill>
                <a:latin typeface="+mn-lt"/>
                <a:ea typeface="+mn-ea"/>
                <a:cs typeface="+mn-cs"/>
              </a:rPr>
              <a:t> takes place when the magma contains a high concentration of gases (usually water vapor and carbon dioxide on Earth). (Photograph courtesy of National Park Service.)</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40</a:t>
            </a:fld>
            <a:endParaRPr lang="en-US"/>
          </a:p>
        </p:txBody>
      </p:sp>
    </p:spTree>
    <p:extLst>
      <p:ext uri="{BB962C8B-B14F-4D97-AF65-F5344CB8AC3E}">
        <p14:creationId xmlns:p14="http://schemas.microsoft.com/office/powerpoint/2010/main" val="1550963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Astronauts found a </a:t>
            </a:r>
            <a:r>
              <a:rPr lang="en-US" sz="1200" kern="1200" dirty="0" err="1">
                <a:solidFill>
                  <a:schemeClr val="tx1"/>
                </a:solidFill>
                <a:latin typeface="+mn-lt"/>
                <a:ea typeface="+mn-ea"/>
                <a:cs typeface="+mn-cs"/>
              </a:rPr>
              <a:t>pyroclastic</a:t>
            </a:r>
            <a:r>
              <a:rPr lang="en-US" sz="1200" kern="1200" dirty="0">
                <a:solidFill>
                  <a:schemeClr val="tx1"/>
                </a:solidFill>
                <a:latin typeface="+mn-lt"/>
                <a:ea typeface="+mn-ea"/>
                <a:cs typeface="+mn-cs"/>
              </a:rPr>
              <a:t> deposit on the Moon at the Apollo 17 landing site. The orange soil is composed of numerous droplets of orange glass that formed by fire </a:t>
            </a:r>
            <a:r>
              <a:rPr lang="en-US" sz="1200" kern="1200" dirty="0" err="1">
                <a:solidFill>
                  <a:schemeClr val="tx1"/>
                </a:solidFill>
                <a:latin typeface="+mn-lt"/>
                <a:ea typeface="+mn-ea"/>
                <a:cs typeface="+mn-cs"/>
              </a:rPr>
              <a:t>fountaining</a:t>
            </a:r>
            <a:r>
              <a:rPr lang="en-US" sz="1200" kern="1200" dirty="0">
                <a:solidFill>
                  <a:schemeClr val="tx1"/>
                </a:solidFill>
                <a:latin typeface="+mn-lt"/>
                <a:ea typeface="+mn-ea"/>
                <a:cs typeface="+mn-cs"/>
              </a:rPr>
              <a:t>. (AS17-137-20990)</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41</a:t>
            </a:fld>
            <a:endParaRPr lang="en-US"/>
          </a:p>
        </p:txBody>
      </p:sp>
    </p:spTree>
    <p:extLst>
      <p:ext uri="{BB962C8B-B14F-4D97-AF65-F5344CB8AC3E}">
        <p14:creationId xmlns:p14="http://schemas.microsoft.com/office/powerpoint/2010/main" val="77037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MOON:</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GEOLOGIC HISTORY AND FUTURE EXPLORATION</a:t>
            </a:r>
          </a:p>
          <a:p>
            <a:r>
              <a:rPr lang="en-US" sz="1200" kern="1200" dirty="0">
                <a:solidFill>
                  <a:schemeClr val="tx1"/>
                </a:solidFill>
                <a:latin typeface="+mn-lt"/>
                <a:ea typeface="+mn-ea"/>
                <a:cs typeface="+mn-cs"/>
              </a:rPr>
              <a:t>This set of 36 slides accompanies </a:t>
            </a:r>
            <a:r>
              <a:rPr lang="en-US" sz="1200" i="1" kern="1200" dirty="0">
                <a:solidFill>
                  <a:schemeClr val="tx1"/>
                </a:solidFill>
                <a:latin typeface="+mn-lt"/>
                <a:ea typeface="+mn-ea"/>
                <a:cs typeface="+mn-cs"/>
              </a:rPr>
              <a:t>Exploring the Moon</a:t>
            </a:r>
            <a:r>
              <a:rPr lang="en-US" sz="1200" kern="1200" dirty="0">
                <a:solidFill>
                  <a:schemeClr val="tx1"/>
                </a:solidFill>
                <a:latin typeface="+mn-lt"/>
                <a:ea typeface="+mn-ea"/>
                <a:cs typeface="+mn-cs"/>
              </a:rPr>
              <a:t> a teacher’s guide with activities for Earth and space sciences, NASA Publication #P-306.  It tries to cover a lot of ground with only a few slides.  The emphasis is on what the Apollo piloted and associated robotic missions taught us about the Moon’s geology, geologic history, and origin.  We see a glimpse of how astronauts went about their business while exploring the Moon in person.  The slides also give a brief history lesson on what we knew about the Moon from telescopic observations and other astronomic observations.  The last several slides discuss some of the exciting possibilities that await us when we return to the Moon with people, this time to stay.  (All slides are from NASA, except where noted.)</a:t>
            </a:r>
          </a:p>
        </p:txBody>
      </p:sp>
      <p:sp>
        <p:nvSpPr>
          <p:cNvPr id="4" name="Slide Number Placeholder 3"/>
          <p:cNvSpPr>
            <a:spLocks noGrp="1"/>
          </p:cNvSpPr>
          <p:nvPr>
            <p:ph type="sldNum" sz="quarter" idx="10"/>
          </p:nvPr>
        </p:nvSpPr>
        <p:spPr/>
        <p:txBody>
          <a:bodyPr/>
          <a:lstStyle/>
          <a:p>
            <a:fld id="{4C1F85CB-0161-4063-92B7-B13D425210C9}" type="slidenum">
              <a:rPr lang="en-US" smtClean="0"/>
              <a:pPr/>
              <a:t>19</a:t>
            </a:fld>
            <a:endParaRPr lang="en-US"/>
          </a:p>
        </p:txBody>
      </p:sp>
    </p:spTree>
    <p:extLst>
      <p:ext uri="{BB962C8B-B14F-4D97-AF65-F5344CB8AC3E}">
        <p14:creationId xmlns:p14="http://schemas.microsoft.com/office/powerpoint/2010/main" val="418827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Harrison Schmitt examines a boulder at the Apollo 17 landing site. Geology is more than picking up rocks or whacking them with a hammer. Geologists want to know how different rock types relate to each other. So, Schmitt and other astronauts examined large boulders carefully, sampling rocks from discernible layers. They also tried to see where the boulders came from. In this case, the large rock rolled down from the top of a nearby hill. (AS17-140-21497)</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43</a:t>
            </a:fld>
            <a:endParaRPr lang="en-US"/>
          </a:p>
        </p:txBody>
      </p:sp>
    </p:spTree>
    <p:extLst>
      <p:ext uri="{BB962C8B-B14F-4D97-AF65-F5344CB8AC3E}">
        <p14:creationId xmlns:p14="http://schemas.microsoft.com/office/powerpoint/2010/main" val="1273649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slide shows an astronaut collecting walnut-sized rocks with a rake. The samples, aptly named “rake samples,” proved to be extremely valuable because they provided a broad sampling of rock types present at a landing site. Some rock types were present only among rake samples.  Also note the nature of the lunar surface. It is mostly powdery, with rock distributed throughout it. (AS16-116-18690)</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44</a:t>
            </a:fld>
            <a:endParaRPr lang="en-US"/>
          </a:p>
        </p:txBody>
      </p:sp>
    </p:spTree>
    <p:extLst>
      <p:ext uri="{BB962C8B-B14F-4D97-AF65-F5344CB8AC3E}">
        <p14:creationId xmlns:p14="http://schemas.microsoft.com/office/powerpoint/2010/main" val="2550409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NASA stores lunar samples in pristine condition in the Lunar Curatorial Facility at the Johnson Space Center in Houston, Texas. The samples remain in the glass and stainless steel cabinets, bathed in an atmosphere of pure nitrogen, which is relatively inert, so the samples are not altered by reaction with air.  (S80-29345)</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46</a:t>
            </a:fld>
            <a:endParaRPr lang="en-US"/>
          </a:p>
        </p:txBody>
      </p:sp>
    </p:spTree>
    <p:extLst>
      <p:ext uri="{BB962C8B-B14F-4D97-AF65-F5344CB8AC3E}">
        <p14:creationId xmlns:p14="http://schemas.microsoft.com/office/powerpoint/2010/main" val="1109459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skilled technicians who curate the lunar samples wear lint-free suits for cleanliness, but actually never handle the samples directly. Instead, they pick them up and chip samples off them by using the black rubber gloves that protrude from the cabinets. (S82-26777)</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47</a:t>
            </a:fld>
            <a:endParaRPr lang="en-US"/>
          </a:p>
        </p:txBody>
      </p:sp>
    </p:spTree>
    <p:extLst>
      <p:ext uri="{BB962C8B-B14F-4D97-AF65-F5344CB8AC3E}">
        <p14:creationId xmlns:p14="http://schemas.microsoft.com/office/powerpoint/2010/main" val="3813157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picture of the Moon was taken with a telescope at Lick Observatory, California. Before rockets streaked to the Moon, scientists knew that the Moon had two major types of terrain.  The lighter terrain, called the </a:t>
            </a:r>
            <a:r>
              <a:rPr lang="en-US" sz="1200" i="1" kern="1200" dirty="0">
                <a:solidFill>
                  <a:schemeClr val="tx1"/>
                </a:solidFill>
                <a:latin typeface="+mn-lt"/>
                <a:ea typeface="+mn-ea"/>
                <a:cs typeface="+mn-cs"/>
              </a:rPr>
              <a:t>highlands</a:t>
            </a:r>
            <a:r>
              <a:rPr lang="en-US" sz="1200" kern="1200" dirty="0">
                <a:solidFill>
                  <a:schemeClr val="tx1"/>
                </a:solidFill>
                <a:latin typeface="+mn-lt"/>
                <a:ea typeface="+mn-ea"/>
                <a:cs typeface="+mn-cs"/>
              </a:rPr>
              <a:t>, is more heavily cratered and older than the darker, smoother </a:t>
            </a:r>
            <a:r>
              <a:rPr lang="en-US" sz="1200" i="1" kern="1200" dirty="0" err="1">
                <a:solidFill>
                  <a:schemeClr val="tx1"/>
                </a:solidFill>
                <a:latin typeface="+mn-lt"/>
                <a:ea typeface="+mn-ea"/>
                <a:cs typeface="+mn-cs"/>
              </a:rPr>
              <a:t>maria</a:t>
            </a:r>
            <a:r>
              <a:rPr lang="en-US" sz="1200" kern="1200" dirty="0">
                <a:solidFill>
                  <a:schemeClr val="tx1"/>
                </a:solidFill>
                <a:latin typeface="+mn-lt"/>
                <a:ea typeface="+mn-ea"/>
                <a:cs typeface="+mn-cs"/>
              </a:rPr>
              <a:t> a </a:t>
            </a:r>
            <a:r>
              <a:rPr lang="en-US" sz="1200" kern="1200" dirty="0" err="1">
                <a:solidFill>
                  <a:schemeClr val="tx1"/>
                </a:solidFill>
                <a:latin typeface="+mn-lt"/>
                <a:ea typeface="+mn-ea"/>
                <a:cs typeface="+mn-cs"/>
              </a:rPr>
              <a:t>latin</a:t>
            </a:r>
            <a:r>
              <a:rPr lang="en-US" sz="1200" kern="1200" dirty="0">
                <a:solidFill>
                  <a:schemeClr val="tx1"/>
                </a:solidFill>
                <a:latin typeface="+mn-lt"/>
                <a:ea typeface="+mn-ea"/>
                <a:cs typeface="+mn-cs"/>
              </a:rPr>
              <a:t> word meaning seas.” Many of the mountains in the highlands form large circles, called multi-ringed basins. The basins were thought by almost all scientists to have been made when large objects crashed into the Moon. (Link Observatory Photo, Copyright UC Regents; used with permission.)</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21</a:t>
            </a:fld>
            <a:endParaRPr lang="en-US"/>
          </a:p>
        </p:txBody>
      </p:sp>
    </p:spTree>
    <p:extLst>
      <p:ext uri="{BB962C8B-B14F-4D97-AF65-F5344CB8AC3E}">
        <p14:creationId xmlns:p14="http://schemas.microsoft.com/office/powerpoint/2010/main" val="3152548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is a view seen by Apollo 17 astronauts as they orbited the Moon. The </a:t>
            </a:r>
            <a:r>
              <a:rPr lang="en-US" sz="1200" kern="1200" dirty="0" err="1">
                <a:solidFill>
                  <a:schemeClr val="tx1"/>
                </a:solidFill>
                <a:latin typeface="+mn-lt"/>
                <a:ea typeface="+mn-ea"/>
                <a:cs typeface="+mn-cs"/>
              </a:rPr>
              <a:t>maria</a:t>
            </a:r>
            <a:r>
              <a:rPr lang="en-US" sz="1200" kern="1200" dirty="0">
                <a:solidFill>
                  <a:schemeClr val="tx1"/>
                </a:solidFill>
                <a:latin typeface="+mn-lt"/>
                <a:ea typeface="+mn-ea"/>
                <a:cs typeface="+mn-cs"/>
              </a:rPr>
              <a:t> are smoother, lower, and darker than the highlands. The crater in the upper left is 20 kilometers across. (AS17-M-1671)</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22</a:t>
            </a:fld>
            <a:endParaRPr lang="en-US"/>
          </a:p>
        </p:txBody>
      </p:sp>
    </p:spTree>
    <p:extLst>
      <p:ext uri="{BB962C8B-B14F-4D97-AF65-F5344CB8AC3E}">
        <p14:creationId xmlns:p14="http://schemas.microsoft.com/office/powerpoint/2010/main" val="466097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Our knowledge increased dramatically beginning in 1969 when people rode great rocket ships to the Moon. This shows the launch in 1972 of the Apollo 16 mission to the landing site in the highlands of the Moon. In all, there were six Apollo landings to the Moon. In each case two astronauts descended to the Moon’s surface while a third remained in orbit around the Moon in the main spacecraft called the Command and Service Module. (S72-35347)</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24</a:t>
            </a:fld>
            <a:endParaRPr lang="en-US"/>
          </a:p>
        </p:txBody>
      </p:sp>
    </p:spTree>
    <p:extLst>
      <p:ext uri="{BB962C8B-B14F-4D97-AF65-F5344CB8AC3E}">
        <p14:creationId xmlns:p14="http://schemas.microsoft.com/office/powerpoint/2010/main" val="1484623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John Young, Commander of the Apollo 16 mission saluting the flag. The Lunar Module is behind Young, with the Lunar Roving Vehicle parked next to it. This picture shows several interesting features about the Moon. First, Commander Young is wearing a space suit. There is no air on the Moon, so astronauts must bring their life support systems with them. Notice that he has jumped about a meter off the ground, in spite of wearing the bulky space suit. In fact, Young and his extraterrestrial outfit weighed 150 kilograms on Earth. If gravity was the same on the Moon, nobody could jump so far off the ground! Also notice that there are no trees or bushes in sight, and the astronauts did not set up camp next to a babbling mountain stream. There is no life or flowing water on the Moon. (AS16-113-18339)</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26</a:t>
            </a:fld>
            <a:endParaRPr lang="en-US"/>
          </a:p>
        </p:txBody>
      </p:sp>
    </p:spTree>
    <p:extLst>
      <p:ext uri="{BB962C8B-B14F-4D97-AF65-F5344CB8AC3E}">
        <p14:creationId xmlns:p14="http://schemas.microsoft.com/office/powerpoint/2010/main" val="2917414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Astronaut Harrison Schmitt driving the lunar dune buggy, officially called the Lunar Roving Vehicle, or LRV for short.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rover greatly enhanced lunar exploration on the last three Apollo missions by allowing much longer traverses around the landing sites. (AS17-147-22527)</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27</a:t>
            </a:fld>
            <a:endParaRPr lang="en-US"/>
          </a:p>
        </p:txBody>
      </p:sp>
    </p:spTree>
    <p:extLst>
      <p:ext uri="{BB962C8B-B14F-4D97-AF65-F5344CB8AC3E}">
        <p14:creationId xmlns:p14="http://schemas.microsoft.com/office/powerpoint/2010/main" val="1564684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One of the great advantages people have over robots is their wonderful ability to solve problems. This slide shows how the Apollo 17 astronauts repaired a broken fender on their rover by using a map and duct tape. Without a fender, dust was being thrown both forwards and backwards, interfering with driving. (AS17-137-20979)</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28</a:t>
            </a:fld>
            <a:endParaRPr lang="en-US"/>
          </a:p>
        </p:txBody>
      </p:sp>
    </p:spTree>
    <p:extLst>
      <p:ext uri="{BB962C8B-B14F-4D97-AF65-F5344CB8AC3E}">
        <p14:creationId xmlns:p14="http://schemas.microsoft.com/office/powerpoint/2010/main" val="4072790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Many geophysical instruments were deployed on the Moon’s surface.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Each Apollo mission brought an array of scientific instruments with it. They measured the composition of the very tenuous atmosphere, the strength of the magnetic field, and the nature of the interior. The large object in the center of the slide is the central station which sent data back to Earth. The smaller, dark object to the left of the central station is the power supply needed to run the experiments (it used isotopes of plutonium), and the shiny object in the foreground is a seismometer which detected moonquakes. (AS16-113-18347)</a:t>
            </a:r>
            <a:endParaRPr lang="en-US" dirty="0"/>
          </a:p>
        </p:txBody>
      </p:sp>
      <p:sp>
        <p:nvSpPr>
          <p:cNvPr id="4" name="Slide Number Placeholder 3"/>
          <p:cNvSpPr>
            <a:spLocks noGrp="1"/>
          </p:cNvSpPr>
          <p:nvPr>
            <p:ph type="sldNum" sz="quarter" idx="10"/>
          </p:nvPr>
        </p:nvSpPr>
        <p:spPr/>
        <p:txBody>
          <a:bodyPr/>
          <a:lstStyle/>
          <a:p>
            <a:fld id="{4C1F85CB-0161-4063-92B7-B13D425210C9}" type="slidenum">
              <a:rPr lang="en-US" smtClean="0"/>
              <a:pPr/>
              <a:t>30</a:t>
            </a:fld>
            <a:endParaRPr lang="en-US"/>
          </a:p>
        </p:txBody>
      </p:sp>
    </p:spTree>
    <p:extLst>
      <p:ext uri="{BB962C8B-B14F-4D97-AF65-F5344CB8AC3E}">
        <p14:creationId xmlns:p14="http://schemas.microsoft.com/office/powerpoint/2010/main" val="568067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AB106C-83F6-4A6C-A5ED-354F914268D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DE73DE-7C42-40CE-939E-D38682829FB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845EA3D-4764-47AD-8610-0F9F0529203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C9FE686-46EF-47BF-AC90-94F4AC76EBF6}"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F06DF3E-BEBC-4C13-A7DF-C7CD468E2F3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E4A1B3C-A252-4C54-A7E0-B7F173FB85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009077C-6EEF-450D-9ACF-5FC87033D530}"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A97EEE2-9A90-470C-8ACB-55391CEF250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5D21771-690C-4139-B802-AB5FEBF7821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0AE6A09-A357-420F-BC1F-57221884C3C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62A1734-799A-46B7-85C0-A8AE3D36CD45}"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7E71438C-7C1F-4845-83DE-90A66B086EB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7.jpeg"/><Relationship Id="rId4" Type="http://schemas.openxmlformats.org/officeDocument/2006/relationships/image" Target="../media/image14.jpe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8.jpeg"/><Relationship Id="rId7"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3.jpg"/><Relationship Id="rId2" Type="http://schemas.openxmlformats.org/officeDocument/2006/relationships/tags" Target="../tags/tag12.xml"/><Relationship Id="rId1" Type="http://schemas.openxmlformats.org/officeDocument/2006/relationships/vmlDrawing" Target="../drawings/vmlDrawing1.vml"/><Relationship Id="rId6" Type="http://schemas.openxmlformats.org/officeDocument/2006/relationships/image" Target="../media/image8.jpeg"/><Relationship Id="rId5" Type="http://schemas.openxmlformats.org/officeDocument/2006/relationships/image" Target="../media/image62.emf"/><Relationship Id="rId4" Type="http://schemas.openxmlformats.org/officeDocument/2006/relationships/oleObject" Target="../embeddings/oleObject1.bin"/></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897505" y="857250"/>
          <a:ext cx="6246496" cy="5143499"/>
        </p:xfrm>
        <a:graphic>
          <a:graphicData uri="http://schemas.openxmlformats.org/drawingml/2006/table">
            <a:tbl>
              <a:tblPr firstRow="1" bandRow="1">
                <a:tableStyleId>{D7AC3CCA-C797-4891-BE02-D94E43425B78}</a:tableStyleId>
              </a:tblPr>
              <a:tblGrid>
                <a:gridCol w="480197">
                  <a:extLst>
                    <a:ext uri="{9D8B030D-6E8A-4147-A177-3AD203B41FA5}">
                      <a16:colId xmlns:a16="http://schemas.microsoft.com/office/drawing/2014/main" val="20000"/>
                    </a:ext>
                  </a:extLst>
                </a:gridCol>
                <a:gridCol w="5766299">
                  <a:extLst>
                    <a:ext uri="{9D8B030D-6E8A-4147-A177-3AD203B41FA5}">
                      <a16:colId xmlns:a16="http://schemas.microsoft.com/office/drawing/2014/main" val="20001"/>
                    </a:ext>
                  </a:extLst>
                </a:gridCol>
              </a:tblGrid>
              <a:tr h="344267">
                <a:tc>
                  <a:txBody>
                    <a:bodyPr/>
                    <a:lstStyle/>
                    <a:p>
                      <a:pPr algn="ctr"/>
                      <a:r>
                        <a:rPr lang="en-US" sz="800" dirty="0"/>
                        <a:t>Scale</a:t>
                      </a:r>
                    </a:p>
                  </a:txBody>
                  <a:tcPr marL="51435" marR="51435" marT="25718" marB="25718"/>
                </a:tc>
                <a:tc>
                  <a:txBody>
                    <a:bodyPr/>
                    <a:lstStyle/>
                    <a:p>
                      <a:pPr algn="ctr"/>
                      <a:r>
                        <a:rPr lang="en-US" sz="900" dirty="0"/>
                        <a:t>Scale Description</a:t>
                      </a:r>
                    </a:p>
                  </a:txBody>
                  <a:tcPr marL="51435" marR="51435" marT="25718" marB="25718"/>
                </a:tc>
                <a:extLst>
                  <a:ext uri="{0D108BD9-81ED-4DB2-BD59-A6C34878D82A}">
                    <a16:rowId xmlns:a16="http://schemas.microsoft.com/office/drawing/2014/main" val="10000"/>
                  </a:ext>
                </a:extLst>
              </a:tr>
              <a:tr h="1433492">
                <a:tc>
                  <a:txBody>
                    <a:bodyPr/>
                    <a:lstStyle/>
                    <a:p>
                      <a:pPr algn="ctr"/>
                      <a:r>
                        <a:rPr lang="en-US" sz="800" b="1" dirty="0"/>
                        <a:t>4</a:t>
                      </a:r>
                    </a:p>
                  </a:txBody>
                  <a:tcPr marL="51435" marR="51435" marT="25718" marB="25718">
                    <a:noFill/>
                  </a:tcPr>
                </a:tc>
                <a:tc>
                  <a:txBody>
                    <a:bodyPr/>
                    <a:lstStyle/>
                    <a:p>
                      <a:pPr marL="0" indent="0">
                        <a:buFont typeface="Arial" panose="020B0604020202020204" pitchFamily="34" charset="0"/>
                        <a:buNone/>
                      </a:pPr>
                      <a:r>
                        <a:rPr lang="en-US" sz="1200" i="0" kern="1200" dirty="0">
                          <a:solidFill>
                            <a:schemeClr val="tx1"/>
                          </a:solidFill>
                          <a:effectLst/>
                          <a:latin typeface="+mn-lt"/>
                          <a:ea typeface="+mn-ea"/>
                          <a:cs typeface="+mn-cs"/>
                        </a:rPr>
                        <a:t>Through independent work beyond what was taught in class, students could</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(examples include, but are not limited to):</a:t>
                      </a:r>
                    </a:p>
                    <a:p>
                      <a:pPr marL="285750" indent="-285750">
                        <a:buFont typeface="Arial" panose="020B0604020202020204" pitchFamily="34" charset="0"/>
                        <a:buChar char="•"/>
                      </a:pPr>
                      <a:r>
                        <a:rPr lang="en-US" sz="1200" i="0" kern="1200" dirty="0">
                          <a:solidFill>
                            <a:schemeClr val="tx1"/>
                          </a:solidFill>
                          <a:effectLst/>
                          <a:latin typeface="+mn-lt"/>
                          <a:ea typeface="+mn-ea"/>
                          <a:cs typeface="+mn-cs"/>
                        </a:rPr>
                        <a:t>research current and past earth and sun conditions.</a:t>
                      </a:r>
                    </a:p>
                    <a:p>
                      <a:pPr marL="285750" indent="-285750">
                        <a:buFont typeface="Arial" panose="020B0604020202020204" pitchFamily="34" charset="0"/>
                        <a:buChar char="•"/>
                      </a:pPr>
                      <a:r>
                        <a:rPr lang="en-US" sz="1200" i="0" kern="1200" dirty="0">
                          <a:solidFill>
                            <a:schemeClr val="tx1"/>
                          </a:solidFill>
                          <a:effectLst/>
                          <a:latin typeface="+mn-lt"/>
                          <a:ea typeface="+mn-ea"/>
                          <a:cs typeface="+mn-cs"/>
                        </a:rPr>
                        <a:t>investigate causes and possible solutions for global climate change.</a:t>
                      </a:r>
                    </a:p>
                    <a:p>
                      <a:pPr marL="285750" indent="-285750">
                        <a:buFont typeface="Arial" panose="020B0604020202020204" pitchFamily="34" charset="0"/>
                        <a:buChar char="•"/>
                      </a:pPr>
                      <a:r>
                        <a:rPr lang="en-US" sz="1200" i="0" kern="1200" dirty="0">
                          <a:solidFill>
                            <a:schemeClr val="tx1"/>
                          </a:solidFill>
                          <a:effectLst/>
                          <a:latin typeface="+mn-lt"/>
                          <a:ea typeface="+mn-ea"/>
                          <a:cs typeface="+mn-cs"/>
                        </a:rPr>
                        <a:t>compare and contrast the patterns in the organization and distribution of</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matter in the sun, earth, moon system.</a:t>
                      </a:r>
                    </a:p>
                    <a:p>
                      <a:pPr marL="285750" indent="-285750">
                        <a:buFont typeface="Arial" panose="020B0604020202020204" pitchFamily="34" charset="0"/>
                        <a:buChar char="•"/>
                      </a:pPr>
                      <a:r>
                        <a:rPr lang="en-US" sz="1200" i="0" kern="1200" dirty="0">
                          <a:solidFill>
                            <a:schemeClr val="tx1"/>
                          </a:solidFill>
                          <a:effectLst/>
                          <a:latin typeface="+mn-lt"/>
                          <a:ea typeface="+mn-ea"/>
                          <a:cs typeface="+mn-cs"/>
                        </a:rPr>
                        <a:t>compare and contrast different solar events and their impact on earth.</a:t>
                      </a:r>
                      <a:endParaRPr lang="en-US" sz="1200" kern="1200" dirty="0">
                        <a:solidFill>
                          <a:schemeClr val="tx1"/>
                        </a:solidFill>
                        <a:effectLst/>
                        <a:latin typeface="+mn-lt"/>
                        <a:ea typeface="+mn-ea"/>
                        <a:cs typeface="+mn-cs"/>
                      </a:endParaRPr>
                    </a:p>
                  </a:txBody>
                  <a:tcPr marL="51435" marR="51435" marT="25718" marB="25718">
                    <a:noFill/>
                  </a:tcPr>
                </a:tc>
                <a:extLst>
                  <a:ext uri="{0D108BD9-81ED-4DB2-BD59-A6C34878D82A}">
                    <a16:rowId xmlns:a16="http://schemas.microsoft.com/office/drawing/2014/main" val="10001"/>
                  </a:ext>
                </a:extLst>
              </a:tr>
              <a:tr h="1196927">
                <a:tc>
                  <a:txBody>
                    <a:bodyPr/>
                    <a:lstStyle/>
                    <a:p>
                      <a:pPr algn="ctr"/>
                      <a:r>
                        <a:rPr lang="en-US" sz="800" b="1" dirty="0"/>
                        <a:t>3</a:t>
                      </a:r>
                    </a:p>
                  </a:txBody>
                  <a:tcPr marL="51435" marR="51435" marT="25718" marB="25718">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tcPr>
                </a:tc>
                <a:tc>
                  <a:txBody>
                    <a:bodyPr/>
                    <a:lstStyle/>
                    <a:p>
                      <a:pPr marL="285750" lvl="0" indent="-285750">
                        <a:buFont typeface="Arial" panose="020B0604020202020204" pitchFamily="34" charset="0"/>
                        <a:buChar char="•"/>
                      </a:pPr>
                      <a:r>
                        <a:rPr lang="en-US" sz="1200" kern="1200" dirty="0">
                          <a:solidFill>
                            <a:schemeClr val="tx1"/>
                          </a:solidFill>
                          <a:effectLst/>
                          <a:latin typeface="+mn-lt"/>
                          <a:ea typeface="+mn-ea"/>
                          <a:cs typeface="+mn-cs"/>
                        </a:rPr>
                        <a:t>understand how the motions of the sun, stars and planets as observed from Earth relate to the motions of the Earth and other planets in space.</a:t>
                      </a:r>
                    </a:p>
                    <a:p>
                      <a:pPr marL="285750" lvl="0" indent="-285750">
                        <a:buFont typeface="Arial" panose="020B0604020202020204" pitchFamily="34" charset="0"/>
                        <a:buChar char="•"/>
                      </a:pPr>
                      <a:r>
                        <a:rPr lang="en-US" sz="1200" kern="1200" dirty="0">
                          <a:solidFill>
                            <a:schemeClr val="tx1"/>
                          </a:solidFill>
                          <a:effectLst/>
                          <a:latin typeface="+mn-lt"/>
                          <a:ea typeface="+mn-ea"/>
                          <a:cs typeface="+mn-cs"/>
                        </a:rPr>
                        <a:t>understand how the movement and position of Earth influences life on Earth.</a:t>
                      </a:r>
                    </a:p>
                    <a:p>
                      <a:pPr marL="285750" lvl="0" indent="-285750">
                        <a:buFont typeface="Arial" panose="020B0604020202020204" pitchFamily="34" charset="0"/>
                        <a:buChar char="•"/>
                      </a:pPr>
                      <a:r>
                        <a:rPr lang="en-US" sz="1200" kern="1200" dirty="0">
                          <a:solidFill>
                            <a:schemeClr val="tx1"/>
                          </a:solidFill>
                          <a:effectLst/>
                          <a:latin typeface="+mn-lt"/>
                          <a:ea typeface="+mn-ea"/>
                          <a:cs typeface="+mn-cs"/>
                        </a:rPr>
                        <a:t>be able to differentiate between astronomy and astrology. </a:t>
                      </a:r>
                    </a:p>
                    <a:p>
                      <a:pPr marL="285750" indent="-285750">
                        <a:buFont typeface="Arial" panose="020B0604020202020204" pitchFamily="34" charset="0"/>
                        <a:buChar char="•"/>
                      </a:pPr>
                      <a:endParaRPr lang="en-US" sz="1200" kern="1200" dirty="0">
                        <a:solidFill>
                          <a:schemeClr val="tx1"/>
                        </a:solidFill>
                        <a:effectLst/>
                        <a:latin typeface="+mn-lt"/>
                        <a:ea typeface="+mn-ea"/>
                        <a:cs typeface="+mn-cs"/>
                      </a:endParaRPr>
                    </a:p>
                  </a:txBody>
                  <a:tcPr marL="51435" marR="51435" marT="25718" marB="25718">
                    <a:noFill/>
                  </a:tcPr>
                </a:tc>
                <a:extLst>
                  <a:ext uri="{0D108BD9-81ED-4DB2-BD59-A6C34878D82A}">
                    <a16:rowId xmlns:a16="http://schemas.microsoft.com/office/drawing/2014/main" val="10002"/>
                  </a:ext>
                </a:extLst>
              </a:tr>
              <a:tr h="1387482">
                <a:tc>
                  <a:txBody>
                    <a:bodyPr/>
                    <a:lstStyle/>
                    <a:p>
                      <a:pPr algn="ctr"/>
                      <a:r>
                        <a:rPr lang="en-US" sz="800" b="1" dirty="0"/>
                        <a:t>2</a:t>
                      </a:r>
                    </a:p>
                  </a:txBody>
                  <a:tcPr marL="51435" marR="51435" marT="25718" marB="25718">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tcPr>
                </a:tc>
                <a:tc>
                  <a:txBody>
                    <a:bodyPr/>
                    <a:lstStyle/>
                    <a:p>
                      <a:pPr marL="285750" indent="-285750">
                        <a:buFont typeface="Arial" panose="020B0604020202020204" pitchFamily="34" charset="0"/>
                        <a:buChar char="•"/>
                      </a:pPr>
                      <a:r>
                        <a:rPr lang="en-US" sz="1200" i="0" kern="1200" dirty="0">
                          <a:solidFill>
                            <a:schemeClr val="tx1"/>
                          </a:solidFill>
                          <a:effectLst/>
                          <a:latin typeface="+mn-lt"/>
                          <a:ea typeface="+mn-ea"/>
                          <a:cs typeface="+mn-cs"/>
                        </a:rPr>
                        <a:t>determine the meaning of symbols, key terms, and other astronomy specific</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words and phrases relating</a:t>
                      </a:r>
                      <a:r>
                        <a:rPr lang="en-US" sz="1200" i="0" kern="1200" baseline="0" dirty="0">
                          <a:solidFill>
                            <a:schemeClr val="tx1"/>
                          </a:solidFill>
                          <a:effectLst/>
                          <a:latin typeface="+mn-lt"/>
                          <a:ea typeface="+mn-ea"/>
                          <a:cs typeface="+mn-cs"/>
                        </a:rPr>
                        <a:t> to the Earth, Sun and Moon</a:t>
                      </a:r>
                      <a:endParaRPr lang="en-US" sz="1200" i="0" kern="1200" dirty="0">
                        <a:solidFill>
                          <a:schemeClr val="tx1"/>
                        </a:solidFill>
                        <a:effectLst/>
                        <a:latin typeface="+mn-lt"/>
                        <a:ea typeface="+mn-ea"/>
                        <a:cs typeface="+mn-cs"/>
                      </a:endParaRPr>
                    </a:p>
                    <a:p>
                      <a:pPr marL="285750" indent="-285750">
                        <a:buFont typeface="Arial" panose="020B0604020202020204" pitchFamily="34" charset="0"/>
                        <a:buChar char="•"/>
                      </a:pPr>
                      <a:r>
                        <a:rPr lang="en-US" sz="1200" i="0" kern="1200" dirty="0">
                          <a:solidFill>
                            <a:schemeClr val="tx1"/>
                          </a:solidFill>
                          <a:effectLst/>
                          <a:latin typeface="+mn-lt"/>
                          <a:ea typeface="+mn-ea"/>
                          <a:cs typeface="+mn-cs"/>
                        </a:rPr>
                        <a:t>illustrate the patterns of distribution of matter in the sun, earth, moon system.</a:t>
                      </a:r>
                    </a:p>
                    <a:p>
                      <a:pPr marL="285750" indent="-285750">
                        <a:buFont typeface="Arial" panose="020B0604020202020204" pitchFamily="34" charset="0"/>
                        <a:buChar char="•"/>
                      </a:pPr>
                      <a:r>
                        <a:rPr lang="en-US" sz="1200" i="0" kern="1200" dirty="0">
                          <a:solidFill>
                            <a:schemeClr val="tx1"/>
                          </a:solidFill>
                          <a:effectLst/>
                          <a:latin typeface="+mn-lt"/>
                          <a:ea typeface="+mn-ea"/>
                          <a:cs typeface="+mn-cs"/>
                        </a:rPr>
                        <a:t>list the physical properties of the Earth, Sun and Moon. </a:t>
                      </a:r>
                    </a:p>
                    <a:p>
                      <a:pPr marL="285750" indent="-285750">
                        <a:buFont typeface="Arial" panose="020B0604020202020204" pitchFamily="34" charset="0"/>
                        <a:buChar char="•"/>
                      </a:pPr>
                      <a:r>
                        <a:rPr lang="en-US" sz="1200" i="0" kern="1200" dirty="0">
                          <a:solidFill>
                            <a:schemeClr val="tx1"/>
                          </a:solidFill>
                          <a:effectLst/>
                          <a:latin typeface="+mn-lt"/>
                          <a:ea typeface="+mn-ea"/>
                          <a:cs typeface="+mn-cs"/>
                        </a:rPr>
                        <a:t>describe the key parts of the Earth, Sun and Moon System</a:t>
                      </a:r>
                    </a:p>
                  </a:txBody>
                  <a:tcPr marL="51435" marR="51435" marT="25718" marB="25718">
                    <a:noFill/>
                  </a:tcPr>
                </a:tc>
                <a:extLst>
                  <a:ext uri="{0D108BD9-81ED-4DB2-BD59-A6C34878D82A}">
                    <a16:rowId xmlns:a16="http://schemas.microsoft.com/office/drawing/2014/main" val="10003"/>
                  </a:ext>
                </a:extLst>
              </a:tr>
              <a:tr h="781331">
                <a:tc>
                  <a:txBody>
                    <a:bodyPr/>
                    <a:lstStyle/>
                    <a:p>
                      <a:pPr algn="ctr"/>
                      <a:r>
                        <a:rPr lang="en-US" sz="800" b="1" dirty="0"/>
                        <a:t>1</a:t>
                      </a:r>
                    </a:p>
                  </a:txBody>
                  <a:tcPr marL="51435" marR="51435" marT="25718" marB="25718">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tcPr>
                </a:tc>
                <a:tc>
                  <a:txBody>
                    <a:bodyPr/>
                    <a:lstStyle/>
                    <a:p>
                      <a:pPr marL="285750" indent="-285750">
                        <a:buFont typeface="Arial" panose="020B0604020202020204" pitchFamily="34" charset="0"/>
                        <a:buChar char="•"/>
                      </a:pPr>
                      <a:r>
                        <a:rPr lang="en-US" sz="1200" i="0" kern="1200" dirty="0">
                          <a:solidFill>
                            <a:schemeClr val="tx1"/>
                          </a:solidFill>
                          <a:effectLst/>
                          <a:latin typeface="+mn-lt"/>
                          <a:ea typeface="+mn-ea"/>
                          <a:cs typeface="+mn-cs"/>
                        </a:rPr>
                        <a:t>show the patterns of distribution of matter in the sun, earth, moon system.</a:t>
                      </a:r>
                    </a:p>
                    <a:p>
                      <a:pPr marL="285750" indent="-285750">
                        <a:buFont typeface="Arial" panose="020B0604020202020204" pitchFamily="34" charset="0"/>
                        <a:buChar char="•"/>
                      </a:pPr>
                      <a:r>
                        <a:rPr lang="en-US" sz="1200" i="0" kern="1200" dirty="0">
                          <a:solidFill>
                            <a:schemeClr val="tx1"/>
                          </a:solidFill>
                          <a:effectLst/>
                          <a:latin typeface="+mn-lt"/>
                          <a:ea typeface="+mn-ea"/>
                          <a:cs typeface="+mn-cs"/>
                        </a:rPr>
                        <a:t>select from a list the physical properties of the sun, earth and moon. </a:t>
                      </a:r>
                    </a:p>
                    <a:p>
                      <a:pPr marL="285750" indent="-285750">
                        <a:buFont typeface="Arial" panose="020B0604020202020204" pitchFamily="34" charset="0"/>
                        <a:buChar char="•"/>
                      </a:pPr>
                      <a:r>
                        <a:rPr lang="en-US" sz="1200" i="0" kern="1200" dirty="0">
                          <a:solidFill>
                            <a:schemeClr val="tx1"/>
                          </a:solidFill>
                          <a:effectLst/>
                          <a:latin typeface="+mn-lt"/>
                          <a:ea typeface="+mn-ea"/>
                          <a:cs typeface="+mn-cs"/>
                        </a:rPr>
                        <a:t>list the key parts of the structure of earth,</a:t>
                      </a:r>
                      <a:r>
                        <a:rPr lang="en-US" sz="1200" i="0" kern="1200" baseline="0" dirty="0">
                          <a:solidFill>
                            <a:schemeClr val="tx1"/>
                          </a:solidFill>
                          <a:effectLst/>
                          <a:latin typeface="+mn-lt"/>
                          <a:ea typeface="+mn-ea"/>
                          <a:cs typeface="+mn-cs"/>
                        </a:rPr>
                        <a:t> sun and moon</a:t>
                      </a:r>
                      <a:r>
                        <a:rPr lang="en-US" sz="1200" i="0" kern="1200" dirty="0">
                          <a:solidFill>
                            <a:schemeClr val="tx1"/>
                          </a:solidFill>
                          <a:effectLst/>
                          <a:latin typeface="+mn-lt"/>
                          <a:ea typeface="+mn-ea"/>
                          <a:cs typeface="+mn-cs"/>
                        </a:rPr>
                        <a:t>.</a:t>
                      </a:r>
                    </a:p>
                  </a:txBody>
                  <a:tcPr marL="51435" marR="51435" marT="25718" marB="25718">
                    <a:noFill/>
                  </a:tcPr>
                </a:tc>
                <a:extLst>
                  <a:ext uri="{0D108BD9-81ED-4DB2-BD59-A6C34878D82A}">
                    <a16:rowId xmlns:a16="http://schemas.microsoft.com/office/drawing/2014/main" val="10004"/>
                  </a:ext>
                </a:extLst>
              </a:tr>
            </a:tbl>
          </a:graphicData>
        </a:graphic>
      </p:graphicFrame>
      <p:sp>
        <p:nvSpPr>
          <p:cNvPr id="2" name="Rectangle 1"/>
          <p:cNvSpPr/>
          <p:nvPr/>
        </p:nvSpPr>
        <p:spPr>
          <a:xfrm>
            <a:off x="0" y="857250"/>
            <a:ext cx="2506028" cy="2677656"/>
          </a:xfrm>
          <a:prstGeom prst="rect">
            <a:avLst/>
          </a:prstGeom>
        </p:spPr>
        <p:txBody>
          <a:bodyPr wrap="square">
            <a:spAutoFit/>
          </a:bodyPr>
          <a:lstStyle/>
          <a:p>
            <a:r>
              <a:rPr lang="en-US" altLang="en-US" sz="2100" b="1" dirty="0">
                <a:solidFill>
                  <a:schemeClr val="tx2"/>
                </a:solidFill>
              </a:rPr>
              <a:t>Open up your laptops, go to </a:t>
            </a:r>
            <a:r>
              <a:rPr lang="en-US" altLang="en-US" sz="2100" b="1" u="sng" dirty="0">
                <a:solidFill>
                  <a:schemeClr val="tx2"/>
                </a:solidFill>
              </a:rPr>
              <a:t>MrHyatt.rocks</a:t>
            </a:r>
            <a:r>
              <a:rPr lang="en-US" altLang="en-US" sz="2100" b="1" dirty="0">
                <a:solidFill>
                  <a:schemeClr val="tx2"/>
                </a:solidFill>
              </a:rPr>
              <a:t>, and do today’s bell </a:t>
            </a:r>
            <a:r>
              <a:rPr lang="en-US" altLang="en-US" sz="2100" b="1" dirty="0" smtClean="0">
                <a:solidFill>
                  <a:schemeClr val="tx2"/>
                </a:solidFill>
              </a:rPr>
              <a:t>work</a:t>
            </a:r>
          </a:p>
          <a:p>
            <a:endParaRPr lang="en-US" altLang="en-US" sz="2100" b="1" dirty="0">
              <a:solidFill>
                <a:schemeClr val="tx2"/>
              </a:solidFill>
            </a:endParaRPr>
          </a:p>
          <a:p>
            <a:r>
              <a:rPr lang="en-US" altLang="en-US" sz="2100" b="1" dirty="0" smtClean="0">
                <a:solidFill>
                  <a:schemeClr val="tx2"/>
                </a:solidFill>
              </a:rPr>
              <a:t>We have A LOT to do today.  Please get started!</a:t>
            </a:r>
            <a:endParaRPr lang="en-US" altLang="en-US" sz="2100" b="1" dirty="0">
              <a:solidFill>
                <a:schemeClr val="tx2"/>
              </a:solidFill>
            </a:endParaRPr>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505200"/>
            <a:ext cx="2417514" cy="181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53018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419761"/>
            <a:ext cx="9143999" cy="180440"/>
          </a:xfrm>
        </p:spPr>
        <p:txBody>
          <a:bodyPr>
            <a:normAutofit fontScale="90000"/>
          </a:bodyPr>
          <a:lstStyle/>
          <a:p>
            <a:r>
              <a:rPr lang="en-US" dirty="0">
                <a:solidFill>
                  <a:schemeClr val="accent4">
                    <a:lumMod val="60000"/>
                    <a:lumOff val="40000"/>
                  </a:schemeClr>
                </a:solidFill>
              </a:rPr>
              <a:t>The Sun, Earth and the moon – to scale</a:t>
            </a:r>
            <a:r>
              <a:rPr lang="en-US" dirty="0"/>
              <a:t/>
            </a:r>
            <a:br>
              <a:rPr lang="en-US" dirty="0"/>
            </a:br>
            <a:r>
              <a:rPr lang="en-US" dirty="0"/>
              <a:t/>
            </a:r>
            <a:br>
              <a:rPr lang="en-US" dirty="0"/>
            </a:br>
            <a:r>
              <a:rPr lang="en-US" dirty="0"/>
              <a:t/>
            </a:r>
            <a:br>
              <a:rPr lang="en-US" dirty="0"/>
            </a:br>
            <a:endParaRPr lang="en-US" dirty="0"/>
          </a:p>
        </p:txBody>
      </p:sp>
      <p:sp>
        <p:nvSpPr>
          <p:cNvPr id="3" name="Subtitle 2"/>
          <p:cNvSpPr>
            <a:spLocks noGrp="1"/>
          </p:cNvSpPr>
          <p:nvPr>
            <p:ph type="subTitle" idx="1"/>
          </p:nvPr>
        </p:nvSpPr>
        <p:spPr/>
        <p:txBody>
          <a:bodyPr>
            <a:normAutofit/>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838200"/>
            <a:ext cx="11145557" cy="5836219"/>
          </a:xfrm>
          <a:prstGeom prst="rect">
            <a:avLst/>
          </a:prstGeom>
        </p:spPr>
      </p:pic>
    </p:spTree>
    <p:custDataLst>
      <p:tags r:id="rId1"/>
    </p:custDataLst>
    <p:extLst>
      <p:ext uri="{BB962C8B-B14F-4D97-AF65-F5344CB8AC3E}">
        <p14:creationId xmlns:p14="http://schemas.microsoft.com/office/powerpoint/2010/main" val="40905153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c/c0/Earth-Moon2.jpg"/>
          <p:cNvPicPr>
            <a:picLocks noChangeAspect="1" noChangeArrowheads="1"/>
          </p:cNvPicPr>
          <p:nvPr/>
        </p:nvPicPr>
        <p:blipFill>
          <a:blip r:embed="rId2" cstate="print"/>
          <a:srcRect/>
          <a:stretch>
            <a:fillRect/>
          </a:stretch>
        </p:blipFill>
        <p:spPr bwMode="auto">
          <a:xfrm flipH="1">
            <a:off x="0" y="3200400"/>
            <a:ext cx="9144000" cy="455442"/>
          </a:xfrm>
          <a:prstGeom prst="rect">
            <a:avLst/>
          </a:prstGeom>
          <a:noFill/>
        </p:spPr>
      </p:pic>
    </p:spTree>
    <p:extLst>
      <p:ext uri="{BB962C8B-B14F-4D97-AF65-F5344CB8AC3E}">
        <p14:creationId xmlns:p14="http://schemas.microsoft.com/office/powerpoint/2010/main" val="384267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4">
                    <a:lumMod val="60000"/>
                    <a:lumOff val="40000"/>
                  </a:schemeClr>
                </a:solidFill>
              </a:rPr>
              <a:t>This is better…(though not to scale)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892989"/>
            <a:ext cx="7693418" cy="3834137"/>
          </a:xfrm>
        </p:spPr>
      </p:pic>
    </p:spTree>
    <p:custDataLst>
      <p:tags r:id="rId1"/>
    </p:custDataLst>
    <p:extLst>
      <p:ext uri="{BB962C8B-B14F-4D97-AF65-F5344CB8AC3E}">
        <p14:creationId xmlns:p14="http://schemas.microsoft.com/office/powerpoint/2010/main" val="3354134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7034"/>
            <a:ext cx="7162800" cy="6807438"/>
          </a:xfrm>
        </p:spPr>
      </p:pic>
    </p:spTree>
    <p:extLst>
      <p:ext uri="{BB962C8B-B14F-4D97-AF65-F5344CB8AC3E}">
        <p14:creationId xmlns:p14="http://schemas.microsoft.com/office/powerpoint/2010/main" val="799236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5380"/>
            <a:ext cx="6966272" cy="6893570"/>
          </a:xfrm>
          <a:prstGeom prst="rect">
            <a:avLst/>
          </a:prstGeom>
        </p:spPr>
      </p:pic>
      <p:sp>
        <p:nvSpPr>
          <p:cNvPr id="3" name="Rectangle 2"/>
          <p:cNvSpPr/>
          <p:nvPr/>
        </p:nvSpPr>
        <p:spPr>
          <a:xfrm>
            <a:off x="6248400" y="685800"/>
            <a:ext cx="2816797" cy="461665"/>
          </a:xfrm>
          <a:prstGeom prst="rect">
            <a:avLst/>
          </a:prstGeom>
        </p:spPr>
        <p:txBody>
          <a:bodyPr wrap="none">
            <a:spAutoFit/>
          </a:bodyPr>
          <a:lstStyle/>
          <a:p>
            <a:r>
              <a:rPr lang="en-US" dirty="0">
                <a:solidFill>
                  <a:schemeClr val="bg2"/>
                </a:solidFill>
              </a:rPr>
              <a:t>Far Side of the Moon</a:t>
            </a:r>
          </a:p>
        </p:txBody>
      </p:sp>
    </p:spTree>
    <p:extLst>
      <p:ext uri="{BB962C8B-B14F-4D97-AF65-F5344CB8AC3E}">
        <p14:creationId xmlns:p14="http://schemas.microsoft.com/office/powerpoint/2010/main" val="41873778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098"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69355"/>
            <a:ext cx="6781800" cy="65783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00800" y="838200"/>
            <a:ext cx="2895600" cy="1143000"/>
          </a:xfrm>
        </p:spPr>
        <p:txBody>
          <a:bodyPr/>
          <a:lstStyle/>
          <a:p>
            <a:r>
              <a:rPr lang="en-US" dirty="0" smtClean="0">
                <a:solidFill>
                  <a:schemeClr val="bg2"/>
                </a:solidFill>
              </a:rPr>
              <a:t>Millions of impact craters</a:t>
            </a:r>
            <a:endParaRPr lang="en-US" dirty="0">
              <a:solidFill>
                <a:schemeClr val="bg2"/>
              </a:solidFill>
            </a:endParaRPr>
          </a:p>
        </p:txBody>
      </p:sp>
    </p:spTree>
    <p:extLst>
      <p:ext uri="{BB962C8B-B14F-4D97-AF65-F5344CB8AC3E}">
        <p14:creationId xmlns:p14="http://schemas.microsoft.com/office/powerpoint/2010/main" val="7685107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210312"/>
            <a:ext cx="6629400" cy="6629400"/>
          </a:xfrm>
          <a:prstGeom prst="rect">
            <a:avLst/>
          </a:prstGeom>
        </p:spPr>
      </p:pic>
      <p:sp>
        <p:nvSpPr>
          <p:cNvPr id="2" name="Title 1"/>
          <p:cNvSpPr>
            <a:spLocks noGrp="1"/>
          </p:cNvSpPr>
          <p:nvPr>
            <p:ph type="title"/>
          </p:nvPr>
        </p:nvSpPr>
        <p:spPr/>
        <p:txBody>
          <a:bodyPr/>
          <a:lstStyle/>
          <a:p>
            <a:r>
              <a:rPr lang="en-US" dirty="0" smtClean="0">
                <a:solidFill>
                  <a:schemeClr val="bg2"/>
                </a:solidFill>
              </a:rPr>
              <a:t>No Atmosphere</a:t>
            </a:r>
            <a:endParaRPr lang="en-US" dirty="0">
              <a:solidFill>
                <a:schemeClr val="bg2"/>
              </a:solidFill>
            </a:endParaRPr>
          </a:p>
        </p:txBody>
      </p:sp>
    </p:spTree>
    <p:extLst>
      <p:ext uri="{BB962C8B-B14F-4D97-AF65-F5344CB8AC3E}">
        <p14:creationId xmlns:p14="http://schemas.microsoft.com/office/powerpoint/2010/main" val="39378703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8397"/>
            <a:ext cx="7772400" cy="1143000"/>
          </a:xfrm>
        </p:spPr>
        <p:txBody>
          <a:bodyPr/>
          <a:lstStyle/>
          <a:p>
            <a:r>
              <a:rPr lang="en-US" dirty="0" smtClean="0">
                <a:solidFill>
                  <a:schemeClr val="bg2"/>
                </a:solidFill>
              </a:rPr>
              <a:t>Very Fine </a:t>
            </a:r>
            <a:r>
              <a:rPr lang="en-US" dirty="0" smtClean="0">
                <a:solidFill>
                  <a:schemeClr val="bg2"/>
                </a:solidFill>
              </a:rPr>
              <a:t>Regolith</a:t>
            </a:r>
            <a:endParaRPr lang="en-US" dirty="0">
              <a:solidFill>
                <a:schemeClr val="bg2"/>
              </a:solidFill>
            </a:endParaRPr>
          </a:p>
        </p:txBody>
      </p:sp>
      <p:pic>
        <p:nvPicPr>
          <p:cNvPr id="4" name="Picture 2" descr="Slide 10"/>
          <p:cNvPicPr>
            <a:picLocks noGrp="1" noChangeAspect="1" noChangeArrowheads="1"/>
          </p:cNvPicPr>
          <p:nvPr>
            <p:ph idx="1"/>
          </p:nvPr>
        </p:nvPicPr>
        <p:blipFill>
          <a:blip r:embed="rId2" cstate="print"/>
          <a:srcRect/>
          <a:stretch>
            <a:fillRect/>
          </a:stretch>
        </p:blipFill>
        <p:spPr bwMode="auto">
          <a:xfrm>
            <a:off x="1143000" y="1391397"/>
            <a:ext cx="7634288" cy="5443949"/>
          </a:xfrm>
          <a:prstGeom prst="rect">
            <a:avLst/>
          </a:prstGeom>
          <a:noFill/>
        </p:spPr>
      </p:pic>
    </p:spTree>
    <p:extLst>
      <p:ext uri="{BB962C8B-B14F-4D97-AF65-F5344CB8AC3E}">
        <p14:creationId xmlns:p14="http://schemas.microsoft.com/office/powerpoint/2010/main" val="35406970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83" y="685800"/>
            <a:ext cx="9121849" cy="5410200"/>
          </a:xfrm>
        </p:spPr>
      </p:pic>
    </p:spTree>
    <p:extLst>
      <p:ext uri="{BB962C8B-B14F-4D97-AF65-F5344CB8AC3E}">
        <p14:creationId xmlns:p14="http://schemas.microsoft.com/office/powerpoint/2010/main" val="12931343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5000" b="-25000"/>
          </a:stretch>
        </a:blipFill>
        <a:effectLst/>
      </p:bgPr>
    </p:bg>
    <p:spTree>
      <p:nvGrpSpPr>
        <p:cNvPr id="1" name=""/>
        <p:cNvGrpSpPr/>
        <p:nvPr/>
      </p:nvGrpSpPr>
      <p:grpSpPr>
        <a:xfrm>
          <a:off x="0" y="0"/>
          <a:ext cx="0" cy="0"/>
          <a:chOff x="0" y="0"/>
          <a:chExt cx="0" cy="0"/>
        </a:xfrm>
      </p:grpSpPr>
      <p:sp>
        <p:nvSpPr>
          <p:cNvPr id="5132" name="WordArt 1036"/>
          <p:cNvSpPr>
            <a:spLocks noChangeArrowheads="1" noChangeShapeType="1" noTextEdit="1"/>
          </p:cNvSpPr>
          <p:nvPr/>
        </p:nvSpPr>
        <p:spPr bwMode="auto">
          <a:xfrm>
            <a:off x="0" y="2438400"/>
            <a:ext cx="6096000" cy="3505200"/>
          </a:xfrm>
          <a:prstGeom prst="rect">
            <a:avLst/>
          </a:prstGeom>
        </p:spPr>
        <p:txBody>
          <a:bodyPr wrap="none" fromWordArt="1">
            <a:prstTxWarp prst="textPlain">
              <a:avLst>
                <a:gd name="adj" fmla="val 50000"/>
              </a:avLst>
            </a:prstTxWarp>
          </a:bodyPr>
          <a:lstStyle/>
          <a:p>
            <a:pPr algn="ctr"/>
            <a:endParaRPr lang="en-US" sz="6000" b="1" kern="10" spc="1201" dirty="0">
              <a:ln w="9525">
                <a:solidFill>
                  <a:schemeClr val="tx1"/>
                </a:solidFill>
                <a:round/>
                <a:headEnd/>
                <a:tailEnd/>
              </a:ln>
              <a:gradFill rotWithShape="0">
                <a:gsLst>
                  <a:gs pos="0">
                    <a:schemeClr val="bg1"/>
                  </a:gs>
                  <a:gs pos="100000">
                    <a:srgbClr val="0066FF"/>
                  </a:gs>
                </a:gsLst>
                <a:lin ang="5400000" scaled="1"/>
              </a:gradFill>
              <a:effectLst>
                <a:outerShdw dist="45791" dir="3378596" algn="ctr" rotWithShape="0">
                  <a:srgbClr val="4D4D4D"/>
                </a:outerShdw>
              </a:effectLst>
              <a:latin typeface="Cambria" pitchFamily="18" charset="0"/>
              <a:cs typeface="Times New Roman"/>
            </a:endParaRPr>
          </a:p>
        </p:txBody>
      </p:sp>
      <p:sp>
        <p:nvSpPr>
          <p:cNvPr id="6" name="TextBox 5"/>
          <p:cNvSpPr txBox="1"/>
          <p:nvPr/>
        </p:nvSpPr>
        <p:spPr>
          <a:xfrm>
            <a:off x="304800" y="685800"/>
            <a:ext cx="3810000" cy="923330"/>
          </a:xfrm>
          <a:prstGeom prst="rect">
            <a:avLst/>
          </a:prstGeom>
          <a:noFill/>
        </p:spPr>
        <p:txBody>
          <a:bodyPr wrap="square" rtlCol="0">
            <a:spAutoFit/>
          </a:bodyPr>
          <a:lstStyle/>
          <a:p>
            <a:r>
              <a:rPr lang="en-US" sz="5400" dirty="0">
                <a:solidFill>
                  <a:schemeClr val="accent3"/>
                </a:solidFill>
                <a:latin typeface="Stencil" pitchFamily="82" charset="0"/>
              </a:rPr>
              <a:t>The Moon:</a:t>
            </a:r>
          </a:p>
        </p:txBody>
      </p:sp>
      <p:sp>
        <p:nvSpPr>
          <p:cNvPr id="7" name="TextBox 6"/>
          <p:cNvSpPr txBox="1"/>
          <p:nvPr/>
        </p:nvSpPr>
        <p:spPr>
          <a:xfrm>
            <a:off x="0" y="2362200"/>
            <a:ext cx="6248400" cy="3416320"/>
          </a:xfrm>
          <a:prstGeom prst="rect">
            <a:avLst/>
          </a:prstGeom>
          <a:noFill/>
        </p:spPr>
        <p:txBody>
          <a:bodyPr wrap="square" rtlCol="0">
            <a:spAutoFit/>
          </a:bodyPr>
          <a:lstStyle/>
          <a:p>
            <a:pPr algn="ctr"/>
            <a:r>
              <a:rPr lang="en-US" sz="5200" b="1" dirty="0">
                <a:solidFill>
                  <a:schemeClr val="accent3"/>
                </a:solidFill>
                <a:latin typeface="Stencil" pitchFamily="82" charset="0"/>
              </a:rPr>
              <a:t>Geologic History and</a:t>
            </a:r>
          </a:p>
          <a:p>
            <a:pPr algn="ctr"/>
            <a:r>
              <a:rPr lang="en-US" sz="5200" b="1" dirty="0">
                <a:solidFill>
                  <a:schemeClr val="accent3"/>
                </a:solidFill>
                <a:latin typeface="Stencil" pitchFamily="82" charset="0"/>
              </a:rPr>
              <a:t>Future Exploration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71500" indent="-571500">
              <a:buFont typeface="Arial" panose="020B0604020202020204" pitchFamily="34" charset="0"/>
              <a:buChar char="•"/>
            </a:pPr>
            <a:r>
              <a:rPr lang="en-US" dirty="0" smtClean="0">
                <a:solidFill>
                  <a:schemeClr val="bg2"/>
                </a:solidFill>
              </a:rPr>
              <a:t>Test Yesterday</a:t>
            </a:r>
            <a:endParaRPr lang="en-US" dirty="0">
              <a:solidFill>
                <a:schemeClr val="bg2"/>
              </a:solidFill>
            </a:endParaRPr>
          </a:p>
        </p:txBody>
      </p:sp>
      <p:sp>
        <p:nvSpPr>
          <p:cNvPr id="3" name="Content Placeholder 2"/>
          <p:cNvSpPr>
            <a:spLocks noGrp="1"/>
          </p:cNvSpPr>
          <p:nvPr>
            <p:ph idx="1"/>
          </p:nvPr>
        </p:nvSpPr>
        <p:spPr/>
        <p:txBody>
          <a:bodyPr/>
          <a:lstStyle/>
          <a:p>
            <a:pPr algn="ctr"/>
            <a:r>
              <a:rPr lang="en-US" dirty="0" smtClean="0">
                <a:solidFill>
                  <a:schemeClr val="bg2"/>
                </a:solidFill>
              </a:rPr>
              <a:t>Hands on lab from Friday</a:t>
            </a:r>
          </a:p>
          <a:p>
            <a:pPr algn="ctr"/>
            <a:endParaRPr lang="en-US" dirty="0">
              <a:solidFill>
                <a:schemeClr val="bg2"/>
              </a:solidFill>
            </a:endParaRPr>
          </a:p>
          <a:p>
            <a:pPr algn="ctr"/>
            <a:endParaRPr lang="en-US" dirty="0" smtClean="0">
              <a:solidFill>
                <a:schemeClr val="bg2"/>
              </a:solidFill>
            </a:endParaRPr>
          </a:p>
          <a:p>
            <a:pPr algn="ctr"/>
            <a:r>
              <a:rPr lang="en-US" i="1" dirty="0" smtClean="0">
                <a:solidFill>
                  <a:schemeClr val="bg2"/>
                </a:solidFill>
              </a:rPr>
              <a:t>Where did the Moon come from?</a:t>
            </a:r>
            <a:endParaRPr lang="en-US" i="1" dirty="0">
              <a:solidFill>
                <a:schemeClr val="bg2"/>
              </a:solidFill>
            </a:endParaRPr>
          </a:p>
        </p:txBody>
      </p:sp>
    </p:spTree>
    <p:extLst>
      <p:ext uri="{BB962C8B-B14F-4D97-AF65-F5344CB8AC3E}">
        <p14:creationId xmlns:p14="http://schemas.microsoft.com/office/powerpoint/2010/main" val="3830066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066800" y="1752600"/>
            <a:ext cx="6781800" cy="1569660"/>
          </a:xfrm>
          <a:prstGeom prst="rect">
            <a:avLst/>
          </a:prstGeom>
          <a:noFill/>
        </p:spPr>
        <p:txBody>
          <a:bodyPr wrap="square" rtlCol="0">
            <a:spAutoFit/>
          </a:bodyPr>
          <a:lstStyle/>
          <a:p>
            <a:pPr algn="ctr" fontAlgn="auto">
              <a:spcBef>
                <a:spcPts val="0"/>
              </a:spcBef>
              <a:spcAft>
                <a:spcPts val="0"/>
              </a:spcAft>
              <a:defRPr/>
            </a:pPr>
            <a:r>
              <a:rPr lang="en-US" sz="4800" b="1" dirty="0">
                <a:solidFill>
                  <a:schemeClr val="accent3"/>
                </a:solidFill>
                <a:latin typeface="Cambria" pitchFamily="18" charset="0"/>
                <a:ea typeface="Cambria Math" pitchFamily="18" charset="0"/>
              </a:rPr>
              <a:t>What we knew about the Moon before Apollo</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7" name="Picture 25" descr="Slide"/>
          <p:cNvPicPr>
            <a:picLocks noChangeAspect="1" noChangeArrowheads="1"/>
          </p:cNvPicPr>
          <p:nvPr/>
        </p:nvPicPr>
        <p:blipFill>
          <a:blip r:embed="rId3" cstate="print"/>
          <a:srcRect/>
          <a:stretch>
            <a:fillRect/>
          </a:stretch>
        </p:blipFill>
        <p:spPr bwMode="auto">
          <a:xfrm>
            <a:off x="1524000" y="381000"/>
            <a:ext cx="6553200" cy="6324033"/>
          </a:xfrm>
          <a:prstGeom prst="rect">
            <a:avLst/>
          </a:prstGeom>
          <a:noFill/>
        </p:spPr>
      </p:pic>
      <p:sp>
        <p:nvSpPr>
          <p:cNvPr id="3098" name="Text Box 26"/>
          <p:cNvSpPr txBox="1">
            <a:spLocks noChangeArrowheads="1"/>
          </p:cNvSpPr>
          <p:nvPr/>
        </p:nvSpPr>
        <p:spPr bwMode="auto">
          <a:xfrm>
            <a:off x="3962400" y="990600"/>
            <a:ext cx="2667000" cy="457200"/>
          </a:xfrm>
          <a:prstGeom prst="rect">
            <a:avLst/>
          </a:prstGeom>
          <a:noFill/>
          <a:ln w="9525">
            <a:noFill/>
            <a:miter lim="800000"/>
            <a:headEnd/>
            <a:tailEnd/>
          </a:ln>
          <a:effectLst/>
        </p:spPr>
        <p:txBody>
          <a:bodyPr>
            <a:spAutoFit/>
          </a:bodyPr>
          <a:lstStyle/>
          <a:p>
            <a:pPr>
              <a:spcBef>
                <a:spcPct val="50000"/>
              </a:spcBef>
            </a:pPr>
            <a:endParaRPr lang="en-US">
              <a:solidFill>
                <a:schemeClr val="tx1"/>
              </a:solidFill>
            </a:endParaRPr>
          </a:p>
        </p:txBody>
      </p:sp>
      <p:sp>
        <p:nvSpPr>
          <p:cNvPr id="2" name="Rectangle 1"/>
          <p:cNvSpPr/>
          <p:nvPr/>
        </p:nvSpPr>
        <p:spPr>
          <a:xfrm>
            <a:off x="228600" y="150167"/>
            <a:ext cx="3702680" cy="461665"/>
          </a:xfrm>
          <a:prstGeom prst="rect">
            <a:avLst/>
          </a:prstGeom>
        </p:spPr>
        <p:txBody>
          <a:bodyPr wrap="none">
            <a:spAutoFit/>
          </a:bodyPr>
          <a:lstStyle/>
          <a:p>
            <a:r>
              <a:rPr lang="en-US" dirty="0">
                <a:solidFill>
                  <a:schemeClr val="bg2"/>
                </a:solidFill>
              </a:rPr>
              <a:t>We knew what it </a:t>
            </a:r>
            <a:r>
              <a:rPr lang="en-US" dirty="0" smtClean="0">
                <a:solidFill>
                  <a:schemeClr val="bg2"/>
                </a:solidFill>
              </a:rPr>
              <a:t>looked </a:t>
            </a:r>
            <a:r>
              <a:rPr lang="en-US" dirty="0">
                <a:solidFill>
                  <a:schemeClr val="bg2"/>
                </a:solidFill>
              </a:rPr>
              <a:t>like</a:t>
            </a:r>
          </a:p>
        </p:txBody>
      </p:sp>
      <p:sp>
        <p:nvSpPr>
          <p:cNvPr id="3" name="Rectangle 2"/>
          <p:cNvSpPr/>
          <p:nvPr/>
        </p:nvSpPr>
        <p:spPr>
          <a:xfrm>
            <a:off x="253314" y="5475872"/>
            <a:ext cx="2337486" cy="830997"/>
          </a:xfrm>
          <a:prstGeom prst="rect">
            <a:avLst/>
          </a:prstGeom>
        </p:spPr>
        <p:txBody>
          <a:bodyPr wrap="square">
            <a:spAutoFit/>
          </a:bodyPr>
          <a:lstStyle/>
          <a:p>
            <a:r>
              <a:rPr lang="en-US" dirty="0" smtClean="0">
                <a:solidFill>
                  <a:srgbClr val="FF0000"/>
                </a:solidFill>
              </a:rPr>
              <a:t>*Photo from Lick </a:t>
            </a:r>
            <a:r>
              <a:rPr lang="en-US" dirty="0">
                <a:solidFill>
                  <a:srgbClr val="FF0000"/>
                </a:solidFill>
              </a:rPr>
              <a:t>Observatory</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lide 2"/>
          <p:cNvPicPr>
            <a:picLocks noChangeAspect="1" noChangeArrowheads="1"/>
          </p:cNvPicPr>
          <p:nvPr/>
        </p:nvPicPr>
        <p:blipFill>
          <a:blip r:embed="rId3" cstate="print"/>
          <a:srcRect/>
          <a:stretch>
            <a:fillRect/>
          </a:stretch>
        </p:blipFill>
        <p:spPr bwMode="auto">
          <a:xfrm>
            <a:off x="838200" y="609600"/>
            <a:ext cx="7517192" cy="6248400"/>
          </a:xfrm>
          <a:prstGeom prst="rect">
            <a:avLst/>
          </a:prstGeom>
          <a:noFill/>
        </p:spPr>
      </p:pic>
      <p:sp>
        <p:nvSpPr>
          <p:cNvPr id="2" name="Rectangle 1"/>
          <p:cNvSpPr/>
          <p:nvPr/>
        </p:nvSpPr>
        <p:spPr>
          <a:xfrm>
            <a:off x="3505200" y="0"/>
            <a:ext cx="1654620" cy="461665"/>
          </a:xfrm>
          <a:prstGeom prst="rect">
            <a:avLst/>
          </a:prstGeom>
        </p:spPr>
        <p:txBody>
          <a:bodyPr wrap="none">
            <a:spAutoFit/>
          </a:bodyPr>
          <a:lstStyle/>
          <a:p>
            <a:r>
              <a:rPr lang="en-US" dirty="0" smtClean="0">
                <a:solidFill>
                  <a:srgbClr val="FF0000"/>
                </a:solidFill>
              </a:rPr>
              <a:t>*Apollo </a:t>
            </a:r>
            <a:r>
              <a:rPr lang="en-US" dirty="0">
                <a:solidFill>
                  <a:srgbClr val="FF0000"/>
                </a:solidFill>
              </a:rPr>
              <a:t>17 </a:t>
            </a:r>
          </a:p>
        </p:txBody>
      </p:sp>
      <p:sp>
        <p:nvSpPr>
          <p:cNvPr id="3" name="Rectangle 2"/>
          <p:cNvSpPr/>
          <p:nvPr/>
        </p:nvSpPr>
        <p:spPr>
          <a:xfrm>
            <a:off x="5424793" y="185005"/>
            <a:ext cx="2916183" cy="461665"/>
          </a:xfrm>
          <a:prstGeom prst="rect">
            <a:avLst/>
          </a:prstGeom>
        </p:spPr>
        <p:txBody>
          <a:bodyPr wrap="none">
            <a:spAutoFit/>
          </a:bodyPr>
          <a:lstStyle/>
          <a:p>
            <a:r>
              <a:rPr lang="en-US" dirty="0">
                <a:solidFill>
                  <a:schemeClr val="bg2"/>
                </a:solidFill>
              </a:rPr>
              <a:t>And that it had craters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057400"/>
            <a:ext cx="7772400" cy="1143000"/>
          </a:xfrm>
        </p:spPr>
        <p:txBody>
          <a:bodyPr/>
          <a:lstStyle/>
          <a:p>
            <a:r>
              <a:rPr lang="en-US" sz="4800" b="1" dirty="0">
                <a:solidFill>
                  <a:schemeClr val="accent3"/>
                </a:solidFill>
                <a:latin typeface="Cambria" pitchFamily="18" charset="0"/>
                <a:ea typeface="Cambria Math" pitchFamily="18" charset="0"/>
              </a:rPr>
              <a:t>Apollo Missions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5410200" y="2362200"/>
            <a:ext cx="3733800" cy="457200"/>
          </a:xfrm>
          <a:prstGeom prst="rect">
            <a:avLst/>
          </a:prstGeom>
          <a:noFill/>
          <a:ln w="9525">
            <a:noFill/>
            <a:miter lim="800000"/>
            <a:headEnd/>
            <a:tailEnd/>
          </a:ln>
          <a:effectLst/>
        </p:spPr>
        <p:txBody>
          <a:bodyPr>
            <a:spAutoFit/>
          </a:bodyPr>
          <a:lstStyle/>
          <a:p>
            <a:pPr>
              <a:spcBef>
                <a:spcPct val="50000"/>
              </a:spcBef>
            </a:pPr>
            <a:endParaRPr lang="en-US">
              <a:solidFill>
                <a:schemeClr val="tx1"/>
              </a:solidFill>
            </a:endParaRPr>
          </a:p>
        </p:txBody>
      </p:sp>
      <p:pic>
        <p:nvPicPr>
          <p:cNvPr id="8200" name="Picture 8" descr="Slide 3"/>
          <p:cNvPicPr>
            <a:picLocks noChangeAspect="1" noChangeArrowheads="1"/>
          </p:cNvPicPr>
          <p:nvPr/>
        </p:nvPicPr>
        <p:blipFill>
          <a:blip r:embed="rId3" cstate="print"/>
          <a:srcRect/>
          <a:stretch>
            <a:fillRect/>
          </a:stretch>
        </p:blipFill>
        <p:spPr bwMode="auto">
          <a:xfrm>
            <a:off x="3505200" y="152400"/>
            <a:ext cx="4648200" cy="6555232"/>
          </a:xfrm>
          <a:prstGeom prst="rect">
            <a:avLst/>
          </a:prstGeom>
          <a:noFill/>
        </p:spPr>
      </p:pic>
      <p:sp>
        <p:nvSpPr>
          <p:cNvPr id="2" name="Rectangle 1"/>
          <p:cNvSpPr/>
          <p:nvPr/>
        </p:nvSpPr>
        <p:spPr>
          <a:xfrm>
            <a:off x="-22654" y="609600"/>
            <a:ext cx="3405741" cy="461665"/>
          </a:xfrm>
          <a:prstGeom prst="rect">
            <a:avLst/>
          </a:prstGeom>
        </p:spPr>
        <p:txBody>
          <a:bodyPr wrap="none">
            <a:spAutoFit/>
          </a:bodyPr>
          <a:lstStyle/>
          <a:p>
            <a:r>
              <a:rPr lang="en-US" dirty="0">
                <a:solidFill>
                  <a:srgbClr val="FF0000"/>
                </a:solidFill>
              </a:rPr>
              <a:t>1972 </a:t>
            </a:r>
            <a:r>
              <a:rPr lang="en-US" dirty="0" smtClean="0">
                <a:solidFill>
                  <a:srgbClr val="FF0000"/>
                </a:solidFill>
              </a:rPr>
              <a:t>launch of </a:t>
            </a:r>
            <a:r>
              <a:rPr lang="en-US" dirty="0">
                <a:solidFill>
                  <a:srgbClr val="FF0000"/>
                </a:solidFill>
              </a:rPr>
              <a:t>Apollo 16 </a:t>
            </a:r>
          </a:p>
        </p:txBody>
      </p:sp>
      <p:sp>
        <p:nvSpPr>
          <p:cNvPr id="3" name="Rectangle 2"/>
          <p:cNvSpPr/>
          <p:nvPr/>
        </p:nvSpPr>
        <p:spPr>
          <a:xfrm>
            <a:off x="228600" y="2819400"/>
            <a:ext cx="3276600" cy="1200329"/>
          </a:xfrm>
          <a:prstGeom prst="rect">
            <a:avLst/>
          </a:prstGeom>
        </p:spPr>
        <p:txBody>
          <a:bodyPr wrap="square">
            <a:spAutoFit/>
          </a:bodyPr>
          <a:lstStyle/>
          <a:p>
            <a:r>
              <a:rPr lang="en-US" dirty="0">
                <a:solidFill>
                  <a:schemeClr val="bg2"/>
                </a:solidFill>
              </a:rPr>
              <a:t>All launched from Cape Canaveral at Kennedy Space Center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38199"/>
            <a:ext cx="8915400" cy="5014913"/>
          </a:xfrm>
          <a:prstGeom prst="rect">
            <a:avLst/>
          </a:prstGeom>
        </p:spPr>
      </p:pic>
    </p:spTree>
    <p:extLst>
      <p:ext uri="{BB962C8B-B14F-4D97-AF65-F5344CB8AC3E}">
        <p14:creationId xmlns:p14="http://schemas.microsoft.com/office/powerpoint/2010/main" val="38817705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0" y="457200"/>
            <a:ext cx="4343400" cy="457200"/>
          </a:xfrm>
          <a:prstGeom prst="rect">
            <a:avLst/>
          </a:prstGeom>
          <a:noFill/>
          <a:ln w="9525">
            <a:noFill/>
            <a:miter lim="800000"/>
            <a:headEnd/>
            <a:tailEnd/>
          </a:ln>
          <a:effectLst/>
        </p:spPr>
        <p:txBody>
          <a:bodyPr>
            <a:spAutoFit/>
          </a:bodyPr>
          <a:lstStyle/>
          <a:p>
            <a:pPr>
              <a:spcBef>
                <a:spcPct val="50000"/>
              </a:spcBef>
            </a:pPr>
            <a:endParaRPr lang="en-US">
              <a:solidFill>
                <a:schemeClr val="tx1"/>
              </a:solidFill>
            </a:endParaRPr>
          </a:p>
        </p:txBody>
      </p:sp>
      <p:pic>
        <p:nvPicPr>
          <p:cNvPr id="9221" name="Picture 5" descr="Slide 4"/>
          <p:cNvPicPr>
            <a:picLocks noChangeAspect="1" noChangeArrowheads="1"/>
          </p:cNvPicPr>
          <p:nvPr/>
        </p:nvPicPr>
        <p:blipFill>
          <a:blip r:embed="rId3" cstate="print"/>
          <a:srcRect/>
          <a:stretch>
            <a:fillRect/>
          </a:stretch>
        </p:blipFill>
        <p:spPr bwMode="auto">
          <a:xfrm>
            <a:off x="533400" y="762000"/>
            <a:ext cx="8182245" cy="5867400"/>
          </a:xfrm>
          <a:prstGeom prst="rect">
            <a:avLst/>
          </a:prstGeom>
          <a:noFill/>
        </p:spPr>
      </p:pic>
      <p:sp>
        <p:nvSpPr>
          <p:cNvPr id="2" name="Rectangle 1"/>
          <p:cNvSpPr/>
          <p:nvPr/>
        </p:nvSpPr>
        <p:spPr>
          <a:xfrm>
            <a:off x="1957523" y="270301"/>
            <a:ext cx="4572000" cy="830997"/>
          </a:xfrm>
          <a:prstGeom prst="rect">
            <a:avLst/>
          </a:prstGeom>
        </p:spPr>
        <p:txBody>
          <a:bodyPr>
            <a:spAutoFit/>
          </a:bodyPr>
          <a:lstStyle/>
          <a:p>
            <a:r>
              <a:rPr lang="en-US" smtClean="0">
                <a:solidFill>
                  <a:srgbClr val="FF0000"/>
                </a:solidFill>
              </a:rPr>
              <a:t>John Young, Commander of the Apollo 16 mission </a:t>
            </a:r>
            <a:endParaRPr lang="en-US" dirty="0">
              <a:solidFill>
                <a:srgbClr val="FF0000"/>
              </a:solidFill>
            </a:endParaRPr>
          </a:p>
        </p:txBody>
      </p:sp>
      <p:sp>
        <p:nvSpPr>
          <p:cNvPr id="3" name="Rectangle 2"/>
          <p:cNvSpPr/>
          <p:nvPr/>
        </p:nvSpPr>
        <p:spPr>
          <a:xfrm>
            <a:off x="4536926" y="639633"/>
            <a:ext cx="4104009" cy="461665"/>
          </a:xfrm>
          <a:prstGeom prst="rect">
            <a:avLst/>
          </a:prstGeom>
        </p:spPr>
        <p:txBody>
          <a:bodyPr wrap="none">
            <a:spAutoFit/>
          </a:bodyPr>
          <a:lstStyle/>
          <a:p>
            <a:r>
              <a:rPr lang="en-US" dirty="0" smtClean="0">
                <a:solidFill>
                  <a:schemeClr val="bg2"/>
                </a:solidFill>
              </a:rPr>
              <a:t>*Named </a:t>
            </a:r>
            <a:r>
              <a:rPr lang="en-US" dirty="0">
                <a:solidFill>
                  <a:schemeClr val="bg2"/>
                </a:solidFill>
              </a:rPr>
              <a:t>after a road in Orlando</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lide 6"/>
          <p:cNvPicPr>
            <a:picLocks noChangeAspect="1" noChangeArrowheads="1"/>
          </p:cNvPicPr>
          <p:nvPr/>
        </p:nvPicPr>
        <p:blipFill>
          <a:blip r:embed="rId3" cstate="print"/>
          <a:srcRect/>
          <a:stretch>
            <a:fillRect/>
          </a:stretch>
        </p:blipFill>
        <p:spPr bwMode="auto">
          <a:xfrm>
            <a:off x="533400" y="1066800"/>
            <a:ext cx="8300314" cy="5638800"/>
          </a:xfrm>
          <a:prstGeom prst="rect">
            <a:avLst/>
          </a:prstGeom>
          <a:noFill/>
        </p:spPr>
      </p:pic>
      <p:sp>
        <p:nvSpPr>
          <p:cNvPr id="2" name="Rectangle 1"/>
          <p:cNvSpPr/>
          <p:nvPr/>
        </p:nvSpPr>
        <p:spPr>
          <a:xfrm>
            <a:off x="2209800" y="381000"/>
            <a:ext cx="3815468" cy="461665"/>
          </a:xfrm>
          <a:prstGeom prst="rect">
            <a:avLst/>
          </a:prstGeom>
        </p:spPr>
        <p:txBody>
          <a:bodyPr wrap="none">
            <a:spAutoFit/>
          </a:bodyPr>
          <a:lstStyle/>
          <a:p>
            <a:r>
              <a:rPr lang="en-US" dirty="0">
                <a:solidFill>
                  <a:schemeClr val="bg2"/>
                </a:solidFill>
              </a:rPr>
              <a:t>The last 3 had Moon Buggies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lide 7"/>
          <p:cNvPicPr>
            <a:picLocks noChangeAspect="1" noChangeArrowheads="1"/>
          </p:cNvPicPr>
          <p:nvPr/>
        </p:nvPicPr>
        <p:blipFill>
          <a:blip r:embed="rId3" cstate="print"/>
          <a:srcRect/>
          <a:stretch>
            <a:fillRect/>
          </a:stretch>
        </p:blipFill>
        <p:spPr bwMode="auto">
          <a:xfrm>
            <a:off x="353905" y="990600"/>
            <a:ext cx="8485295" cy="5562600"/>
          </a:xfrm>
          <a:prstGeom prst="rect">
            <a:avLst/>
          </a:prstGeom>
          <a:noFill/>
        </p:spPr>
      </p:pic>
      <p:sp>
        <p:nvSpPr>
          <p:cNvPr id="2" name="Rectangle 1"/>
          <p:cNvSpPr/>
          <p:nvPr/>
        </p:nvSpPr>
        <p:spPr>
          <a:xfrm>
            <a:off x="2057400" y="152400"/>
            <a:ext cx="4650632" cy="461665"/>
          </a:xfrm>
          <a:prstGeom prst="rect">
            <a:avLst/>
          </a:prstGeom>
        </p:spPr>
        <p:txBody>
          <a:bodyPr wrap="none">
            <a:spAutoFit/>
          </a:bodyPr>
          <a:lstStyle/>
          <a:p>
            <a:r>
              <a:rPr lang="en-US" dirty="0">
                <a:solidFill>
                  <a:schemeClr val="bg2"/>
                </a:solidFill>
              </a:rPr>
              <a:t>advantages people have over robots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057400"/>
            <a:ext cx="6858000" cy="1295400"/>
          </a:xfrm>
        </p:spPr>
        <p:txBody>
          <a:bodyPr/>
          <a:lstStyle/>
          <a:p>
            <a:r>
              <a:rPr lang="en-US" sz="4800" b="1" dirty="0">
                <a:solidFill>
                  <a:schemeClr val="accent3"/>
                </a:solidFill>
                <a:latin typeface="Cambria" pitchFamily="18" charset="0"/>
                <a:ea typeface="Cambria Math" pitchFamily="18" charset="0"/>
              </a:rPr>
              <a:t>Astronaut activities on the lunar surface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solidFill>
                  <a:schemeClr val="bg1"/>
                </a:solidFill>
              </a:rPr>
              <a:t>When you are done with </a:t>
            </a:r>
            <a:r>
              <a:rPr lang="en-US" dirty="0" err="1" smtClean="0">
                <a:solidFill>
                  <a:schemeClr val="bg1"/>
                </a:solidFill>
              </a:rPr>
              <a:t>bellwork</a:t>
            </a:r>
            <a:r>
              <a:rPr lang="en-US" dirty="0" smtClean="0">
                <a:solidFill>
                  <a:schemeClr val="bg1"/>
                </a:solidFill>
              </a:rPr>
              <a:t>, Please </a:t>
            </a:r>
            <a:r>
              <a:rPr lang="en-US" dirty="0" smtClean="0">
                <a:solidFill>
                  <a:schemeClr val="bg1"/>
                </a:solidFill>
              </a:rPr>
              <a:t>Create This</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91512082"/>
              </p:ext>
            </p:extLst>
          </p:nvPr>
        </p:nvGraphicFramePr>
        <p:xfrm>
          <a:off x="457200" y="1774826"/>
          <a:ext cx="8229600" cy="3787773"/>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1141769">
                <a:tc>
                  <a:txBody>
                    <a:bodyPr/>
                    <a:lstStyle/>
                    <a:p>
                      <a:r>
                        <a:rPr lang="en-US" sz="2800" dirty="0" smtClean="0"/>
                        <a:t>Theory</a:t>
                      </a:r>
                      <a:endParaRPr lang="en-US" sz="2800" dirty="0"/>
                    </a:p>
                  </a:txBody>
                  <a:tcPr/>
                </a:tc>
                <a:tc>
                  <a:txBody>
                    <a:bodyPr/>
                    <a:lstStyle/>
                    <a:p>
                      <a:r>
                        <a:rPr lang="en-US" sz="2800" dirty="0" smtClean="0"/>
                        <a:t>What it says</a:t>
                      </a:r>
                      <a:endParaRPr lang="en-US" sz="2800" dirty="0"/>
                    </a:p>
                  </a:txBody>
                  <a:tcPr/>
                </a:tc>
                <a:tc>
                  <a:txBody>
                    <a:bodyPr/>
                    <a:lstStyle/>
                    <a:p>
                      <a:r>
                        <a:rPr lang="en-US" sz="2800" dirty="0" smtClean="0"/>
                        <a:t>Correct/Incorrect because…</a:t>
                      </a:r>
                      <a:endParaRPr lang="en-US" sz="2800" dirty="0"/>
                    </a:p>
                  </a:txBody>
                  <a:tcPr/>
                </a:tc>
                <a:extLst>
                  <a:ext uri="{0D108BD9-81ED-4DB2-BD59-A6C34878D82A}">
                    <a16:rowId xmlns:a16="http://schemas.microsoft.com/office/drawing/2014/main" val="10000"/>
                  </a:ext>
                </a:extLst>
              </a:tr>
              <a:tr h="661501">
                <a:tc>
                  <a:txBody>
                    <a:bodyPr/>
                    <a:lstStyle/>
                    <a:p>
                      <a:r>
                        <a:rPr lang="en-US" sz="2800" dirty="0" smtClean="0"/>
                        <a:t>Fission Theory</a:t>
                      </a:r>
                      <a:endParaRPr lang="en-US" sz="2800" dirty="0"/>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10001"/>
                  </a:ext>
                </a:extLst>
              </a:tr>
              <a:tr h="661501">
                <a:tc>
                  <a:txBody>
                    <a:bodyPr/>
                    <a:lstStyle/>
                    <a:p>
                      <a:r>
                        <a:rPr lang="en-US" sz="2800" dirty="0" smtClean="0"/>
                        <a:t>Sister Theory</a:t>
                      </a:r>
                      <a:endParaRPr lang="en-US" sz="2800" dirty="0"/>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10002"/>
                  </a:ext>
                </a:extLst>
              </a:tr>
              <a:tr h="661501">
                <a:tc>
                  <a:txBody>
                    <a:bodyPr/>
                    <a:lstStyle/>
                    <a:p>
                      <a:r>
                        <a:rPr lang="en-US" sz="2800" dirty="0" smtClean="0"/>
                        <a:t>Capture Theory</a:t>
                      </a:r>
                      <a:endParaRPr lang="en-US" sz="2800" dirty="0"/>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10003"/>
                  </a:ext>
                </a:extLst>
              </a:tr>
              <a:tr h="661501">
                <a:tc>
                  <a:txBody>
                    <a:bodyPr/>
                    <a:lstStyle/>
                    <a:p>
                      <a:r>
                        <a:rPr lang="en-US" sz="2800" dirty="0" smtClean="0"/>
                        <a:t>Impact Theory</a:t>
                      </a:r>
                      <a:endParaRPr lang="en-US" sz="2800" dirty="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10004"/>
                  </a:ext>
                </a:extLst>
              </a:tr>
            </a:tbl>
          </a:graphicData>
        </a:graphic>
      </p:graphicFrame>
      <p:sp>
        <p:nvSpPr>
          <p:cNvPr id="3" name="Rectangle 2"/>
          <p:cNvSpPr/>
          <p:nvPr/>
        </p:nvSpPr>
        <p:spPr>
          <a:xfrm>
            <a:off x="2362200" y="5901982"/>
            <a:ext cx="4291559" cy="461665"/>
          </a:xfrm>
          <a:prstGeom prst="rect">
            <a:avLst/>
          </a:prstGeom>
        </p:spPr>
        <p:txBody>
          <a:bodyPr wrap="none">
            <a:spAutoFit/>
          </a:bodyPr>
          <a:lstStyle/>
          <a:p>
            <a:pPr algn="ctr"/>
            <a:r>
              <a:rPr lang="en-US" dirty="0">
                <a:solidFill>
                  <a:schemeClr val="bg2"/>
                </a:solidFill>
              </a:rPr>
              <a:t>Where did the Moon come from?</a:t>
            </a:r>
            <a:endParaRPr lang="en-US" dirty="0">
              <a:solidFill>
                <a:schemeClr val="bg2"/>
              </a:solidFill>
            </a:endParaRPr>
          </a:p>
        </p:txBody>
      </p:sp>
    </p:spTree>
    <p:extLst>
      <p:ext uri="{BB962C8B-B14F-4D97-AF65-F5344CB8AC3E}">
        <p14:creationId xmlns:p14="http://schemas.microsoft.com/office/powerpoint/2010/main" val="41441179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Slide 8"/>
          <p:cNvPicPr>
            <a:picLocks noChangeAspect="1" noChangeArrowheads="1"/>
          </p:cNvPicPr>
          <p:nvPr/>
        </p:nvPicPr>
        <p:blipFill>
          <a:blip r:embed="rId3" cstate="print"/>
          <a:srcRect/>
          <a:stretch>
            <a:fillRect/>
          </a:stretch>
        </p:blipFill>
        <p:spPr bwMode="auto">
          <a:xfrm>
            <a:off x="762000" y="1066800"/>
            <a:ext cx="7620000" cy="5479710"/>
          </a:xfrm>
          <a:prstGeom prst="rect">
            <a:avLst/>
          </a:prstGeom>
          <a:noFill/>
        </p:spPr>
      </p:pic>
      <p:sp>
        <p:nvSpPr>
          <p:cNvPr id="2" name="Rectangle 1"/>
          <p:cNvSpPr/>
          <p:nvPr/>
        </p:nvSpPr>
        <p:spPr>
          <a:xfrm>
            <a:off x="3505200" y="381000"/>
            <a:ext cx="1915909" cy="461665"/>
          </a:xfrm>
          <a:prstGeom prst="rect">
            <a:avLst/>
          </a:prstGeom>
        </p:spPr>
        <p:txBody>
          <a:bodyPr wrap="none">
            <a:spAutoFit/>
          </a:bodyPr>
          <a:lstStyle/>
          <a:p>
            <a:r>
              <a:rPr lang="en-US" dirty="0">
                <a:solidFill>
                  <a:srgbClr val="FF0000"/>
                </a:solidFill>
              </a:rPr>
              <a:t>central station</a:t>
            </a:r>
          </a:p>
        </p:txBody>
      </p:sp>
      <p:sp>
        <p:nvSpPr>
          <p:cNvPr id="3" name="Rectangle 2"/>
          <p:cNvSpPr/>
          <p:nvPr/>
        </p:nvSpPr>
        <p:spPr>
          <a:xfrm>
            <a:off x="381000" y="842665"/>
            <a:ext cx="2380780" cy="461665"/>
          </a:xfrm>
          <a:prstGeom prst="rect">
            <a:avLst/>
          </a:prstGeom>
        </p:spPr>
        <p:txBody>
          <a:bodyPr wrap="none">
            <a:spAutoFit/>
          </a:bodyPr>
          <a:lstStyle/>
          <a:p>
            <a:r>
              <a:rPr lang="en-US" dirty="0">
                <a:solidFill>
                  <a:srgbClr val="FF0000"/>
                </a:solidFill>
              </a:rPr>
              <a:t>the power supply </a:t>
            </a:r>
          </a:p>
        </p:txBody>
      </p:sp>
      <p:sp>
        <p:nvSpPr>
          <p:cNvPr id="4" name="Rectangle 3"/>
          <p:cNvSpPr/>
          <p:nvPr/>
        </p:nvSpPr>
        <p:spPr>
          <a:xfrm>
            <a:off x="3606189" y="6396335"/>
            <a:ext cx="1814920" cy="461665"/>
          </a:xfrm>
          <a:prstGeom prst="rect">
            <a:avLst/>
          </a:prstGeom>
        </p:spPr>
        <p:txBody>
          <a:bodyPr wrap="none">
            <a:spAutoFit/>
          </a:bodyPr>
          <a:lstStyle/>
          <a:p>
            <a:r>
              <a:rPr lang="en-US" dirty="0">
                <a:solidFill>
                  <a:srgbClr val="FF0000"/>
                </a:solidFill>
              </a:rPr>
              <a:t>seismometer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a:solidFill>
                  <a:srgbClr val="FF0000"/>
                </a:solidFill>
              </a:rPr>
              <a:t>How do we know?</a:t>
            </a:r>
          </a:p>
        </p:txBody>
      </p:sp>
      <p:sp>
        <p:nvSpPr>
          <p:cNvPr id="3" name="Content Placeholder 2"/>
          <p:cNvSpPr>
            <a:spLocks noGrp="1"/>
          </p:cNvSpPr>
          <p:nvPr>
            <p:ph idx="1"/>
          </p:nvPr>
        </p:nvSpPr>
        <p:spPr>
          <a:xfrm>
            <a:off x="381000" y="1112108"/>
            <a:ext cx="8229600" cy="4625609"/>
          </a:xfrm>
        </p:spPr>
        <p:txBody>
          <a:bodyPr>
            <a:normAutofit fontScale="92500" lnSpcReduction="10000"/>
          </a:bodyPr>
          <a:lstStyle/>
          <a:p>
            <a:r>
              <a:rPr lang="en-US" dirty="0">
                <a:solidFill>
                  <a:schemeClr val="bg2"/>
                </a:solidFill>
              </a:rPr>
              <a:t>Data in the rocks:</a:t>
            </a:r>
          </a:p>
          <a:p>
            <a:pPr lvl="1"/>
            <a:r>
              <a:rPr lang="en-US" dirty="0">
                <a:solidFill>
                  <a:schemeClr val="bg2"/>
                </a:solidFill>
              </a:rPr>
              <a:t>843 pounds of rock and “soil” was returned to earth</a:t>
            </a:r>
          </a:p>
          <a:p>
            <a:pPr lvl="1"/>
            <a:r>
              <a:rPr lang="en-US" dirty="0">
                <a:solidFill>
                  <a:schemeClr val="bg2"/>
                </a:solidFill>
              </a:rPr>
              <a:t>Oldest rocks are 4.47 billion years old</a:t>
            </a:r>
          </a:p>
          <a:p>
            <a:pPr lvl="1"/>
            <a:r>
              <a:rPr lang="en-US" dirty="0">
                <a:solidFill>
                  <a:schemeClr val="bg2"/>
                </a:solidFill>
              </a:rPr>
              <a:t>6 successful moon landing </a:t>
            </a:r>
            <a:r>
              <a:rPr lang="en-US" dirty="0" smtClean="0">
                <a:solidFill>
                  <a:schemeClr val="bg2"/>
                </a:solidFill>
              </a:rPr>
              <a:t>missions – all brought back rocks</a:t>
            </a:r>
            <a:endParaRPr lang="en-US" dirty="0">
              <a:solidFill>
                <a:schemeClr val="bg2"/>
              </a:solidFill>
            </a:endParaRPr>
          </a:p>
          <a:p>
            <a:pPr lvl="1"/>
            <a:endParaRPr lang="en-US" dirty="0">
              <a:solidFill>
                <a:schemeClr val="bg2"/>
              </a:solidFill>
            </a:endParaRPr>
          </a:p>
          <a:p>
            <a:r>
              <a:rPr lang="en-US" dirty="0">
                <a:solidFill>
                  <a:schemeClr val="bg2"/>
                </a:solidFill>
              </a:rPr>
              <a:t>Where did the rocks come from? (Not just </a:t>
            </a:r>
            <a:r>
              <a:rPr lang="en-US" dirty="0" smtClean="0">
                <a:solidFill>
                  <a:schemeClr val="bg2"/>
                </a:solidFill>
              </a:rPr>
              <a:t>location – But how they got there)</a:t>
            </a:r>
            <a:endParaRPr lang="en-US" dirty="0">
              <a:solidFill>
                <a:schemeClr val="bg2"/>
              </a:solidFill>
            </a:endParaRPr>
          </a:p>
          <a:p>
            <a:pPr lvl="1"/>
            <a:r>
              <a:rPr lang="en-US" dirty="0" smtClean="0">
                <a:solidFill>
                  <a:schemeClr val="bg2"/>
                </a:solidFill>
              </a:rPr>
              <a:t>Origin </a:t>
            </a:r>
            <a:endParaRPr lang="en-US" dirty="0">
              <a:solidFill>
                <a:schemeClr val="bg2"/>
              </a:solidFill>
            </a:endParaRPr>
          </a:p>
          <a:p>
            <a:pPr lvl="1"/>
            <a:r>
              <a:rPr lang="en-US" dirty="0">
                <a:solidFill>
                  <a:schemeClr val="bg2"/>
                </a:solidFill>
              </a:rPr>
              <a:t>Classification (type)</a:t>
            </a:r>
          </a:p>
          <a:p>
            <a:pPr lvl="1"/>
            <a:endParaRPr lang="en-US" dirty="0">
              <a:solidFill>
                <a:srgbClr val="FF0000"/>
              </a:solidFill>
            </a:endParaRPr>
          </a:p>
        </p:txBody>
      </p:sp>
      <p:pic>
        <p:nvPicPr>
          <p:cNvPr id="4" name="Picture 2" descr="http://upload.wikimedia.org/wikipedia/commons/c/c0/Earth-Moon2.jpg"/>
          <p:cNvPicPr>
            <a:picLocks noChangeAspect="1" noChangeArrowheads="1"/>
          </p:cNvPicPr>
          <p:nvPr/>
        </p:nvPicPr>
        <p:blipFill>
          <a:blip r:embed="rId3" cstate="print"/>
          <a:srcRect/>
          <a:stretch>
            <a:fillRect/>
          </a:stretch>
        </p:blipFill>
        <p:spPr bwMode="auto">
          <a:xfrm>
            <a:off x="0" y="6380205"/>
            <a:ext cx="9144000" cy="457200"/>
          </a:xfrm>
          <a:prstGeom prst="rect">
            <a:avLst/>
          </a:prstGeom>
          <a:noFill/>
        </p:spPr>
      </p:pic>
    </p:spTree>
    <p:custDataLst>
      <p:tags r:id="rId1"/>
    </p:custDataLst>
    <p:extLst>
      <p:ext uri="{BB962C8B-B14F-4D97-AF65-F5344CB8AC3E}">
        <p14:creationId xmlns:p14="http://schemas.microsoft.com/office/powerpoint/2010/main" val="29771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lide 19"/>
          <p:cNvPicPr>
            <a:picLocks noChangeAspect="1" noChangeArrowheads="1"/>
          </p:cNvPicPr>
          <p:nvPr/>
        </p:nvPicPr>
        <p:blipFill>
          <a:blip r:embed="rId3" cstate="print"/>
          <a:srcRect/>
          <a:stretch>
            <a:fillRect/>
          </a:stretch>
        </p:blipFill>
        <p:spPr bwMode="auto">
          <a:xfrm>
            <a:off x="457200" y="457200"/>
            <a:ext cx="8341895" cy="6096000"/>
          </a:xfrm>
          <a:prstGeom prst="rect">
            <a:avLst/>
          </a:prstGeom>
          <a:noFill/>
        </p:spPr>
      </p:pic>
      <p:sp>
        <p:nvSpPr>
          <p:cNvPr id="2" name="Rectangle 1"/>
          <p:cNvSpPr/>
          <p:nvPr/>
        </p:nvSpPr>
        <p:spPr>
          <a:xfrm>
            <a:off x="685800" y="15766"/>
            <a:ext cx="7848600" cy="461665"/>
          </a:xfrm>
          <a:prstGeom prst="rect">
            <a:avLst/>
          </a:prstGeom>
        </p:spPr>
        <p:txBody>
          <a:bodyPr wrap="square">
            <a:spAutoFit/>
          </a:bodyPr>
          <a:lstStyle/>
          <a:p>
            <a:r>
              <a:rPr lang="en-US" dirty="0" err="1" smtClean="0">
                <a:solidFill>
                  <a:schemeClr val="bg2"/>
                </a:solidFill>
              </a:rPr>
              <a:t>Breccias</a:t>
            </a:r>
            <a:r>
              <a:rPr lang="en-US" dirty="0" smtClean="0">
                <a:solidFill>
                  <a:schemeClr val="bg2"/>
                </a:solidFill>
              </a:rPr>
              <a:t> – fragments mixed together by meteorite impacts</a:t>
            </a:r>
            <a:endParaRPr lang="en-US" dirty="0">
              <a:solidFill>
                <a:schemeClr val="bg2"/>
              </a:solidFill>
            </a:endParaRPr>
          </a:p>
        </p:txBody>
      </p:sp>
    </p:spTree>
    <p:extLst>
      <p:ext uri="{BB962C8B-B14F-4D97-AF65-F5344CB8AC3E}">
        <p14:creationId xmlns:p14="http://schemas.microsoft.com/office/powerpoint/2010/main" val="12082922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lide 18"/>
          <p:cNvPicPr>
            <a:picLocks noChangeAspect="1" noChangeArrowheads="1"/>
          </p:cNvPicPr>
          <p:nvPr/>
        </p:nvPicPr>
        <p:blipFill>
          <a:blip r:embed="rId3" cstate="print"/>
          <a:srcRect/>
          <a:stretch>
            <a:fillRect/>
          </a:stretch>
        </p:blipFill>
        <p:spPr bwMode="auto">
          <a:xfrm>
            <a:off x="1828800" y="152400"/>
            <a:ext cx="5029200" cy="6577700"/>
          </a:xfrm>
          <a:prstGeom prst="rect">
            <a:avLst/>
          </a:prstGeom>
          <a:noFill/>
        </p:spPr>
      </p:pic>
    </p:spTree>
    <p:extLst>
      <p:ext uri="{BB962C8B-B14F-4D97-AF65-F5344CB8AC3E}">
        <p14:creationId xmlns:p14="http://schemas.microsoft.com/office/powerpoint/2010/main" val="27653166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lide 22"/>
          <p:cNvPicPr>
            <a:picLocks noChangeAspect="1" noChangeArrowheads="1"/>
          </p:cNvPicPr>
          <p:nvPr/>
        </p:nvPicPr>
        <p:blipFill>
          <a:blip r:embed="rId3" cstate="print"/>
          <a:srcRect/>
          <a:stretch>
            <a:fillRect/>
          </a:stretch>
        </p:blipFill>
        <p:spPr bwMode="auto">
          <a:xfrm>
            <a:off x="609600" y="457200"/>
            <a:ext cx="7924800" cy="6005902"/>
          </a:xfrm>
          <a:prstGeom prst="rect">
            <a:avLst/>
          </a:prstGeom>
          <a:noFill/>
        </p:spPr>
      </p:pic>
      <p:sp>
        <p:nvSpPr>
          <p:cNvPr id="2" name="Rectangle 1"/>
          <p:cNvSpPr/>
          <p:nvPr/>
        </p:nvSpPr>
        <p:spPr>
          <a:xfrm>
            <a:off x="4191000" y="0"/>
            <a:ext cx="978153" cy="461665"/>
          </a:xfrm>
          <a:prstGeom prst="rect">
            <a:avLst/>
          </a:prstGeom>
        </p:spPr>
        <p:txBody>
          <a:bodyPr wrap="none">
            <a:spAutoFit/>
          </a:bodyPr>
          <a:lstStyle/>
          <a:p>
            <a:r>
              <a:rPr lang="en-US" dirty="0">
                <a:solidFill>
                  <a:srgbClr val="FF0000"/>
                </a:solidFill>
              </a:rPr>
              <a:t>basalt </a:t>
            </a:r>
          </a:p>
        </p:txBody>
      </p:sp>
    </p:spTree>
    <p:extLst>
      <p:ext uri="{BB962C8B-B14F-4D97-AF65-F5344CB8AC3E}">
        <p14:creationId xmlns:p14="http://schemas.microsoft.com/office/powerpoint/2010/main" val="38670543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lide 25"/>
          <p:cNvPicPr>
            <a:picLocks noChangeAspect="1" noChangeArrowheads="1"/>
          </p:cNvPicPr>
          <p:nvPr/>
        </p:nvPicPr>
        <p:blipFill>
          <a:blip r:embed="rId3" cstate="print"/>
          <a:srcRect/>
          <a:stretch>
            <a:fillRect/>
          </a:stretch>
        </p:blipFill>
        <p:spPr bwMode="auto">
          <a:xfrm>
            <a:off x="609600" y="838200"/>
            <a:ext cx="7864289" cy="5486400"/>
          </a:xfrm>
          <a:prstGeom prst="rect">
            <a:avLst/>
          </a:prstGeom>
          <a:noFill/>
        </p:spPr>
      </p:pic>
    </p:spTree>
    <p:extLst>
      <p:ext uri="{BB962C8B-B14F-4D97-AF65-F5344CB8AC3E}">
        <p14:creationId xmlns:p14="http://schemas.microsoft.com/office/powerpoint/2010/main" val="13187123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lide 21"/>
          <p:cNvPicPr>
            <a:picLocks noChangeAspect="1" noChangeArrowheads="1"/>
          </p:cNvPicPr>
          <p:nvPr/>
        </p:nvPicPr>
        <p:blipFill>
          <a:blip r:embed="rId3" cstate="print"/>
          <a:srcRect/>
          <a:stretch>
            <a:fillRect/>
          </a:stretch>
        </p:blipFill>
        <p:spPr bwMode="auto">
          <a:xfrm>
            <a:off x="685800" y="914400"/>
            <a:ext cx="7865787" cy="5410200"/>
          </a:xfrm>
          <a:prstGeom prst="rect">
            <a:avLst/>
          </a:prstGeom>
          <a:noFill/>
        </p:spPr>
      </p:pic>
      <p:sp>
        <p:nvSpPr>
          <p:cNvPr id="3" name="Left Arrow 2"/>
          <p:cNvSpPr/>
          <p:nvPr/>
        </p:nvSpPr>
        <p:spPr bwMode="auto">
          <a:xfrm>
            <a:off x="5105400" y="1219200"/>
            <a:ext cx="914400" cy="457200"/>
          </a:xfrm>
          <a:prstGeom prst="leftArrow">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CC00"/>
              </a:solidFill>
              <a:effectLst/>
              <a:latin typeface="Times New Roman" pitchFamily="18" charset="0"/>
            </a:endParaRPr>
          </a:p>
        </p:txBody>
      </p:sp>
      <p:sp>
        <p:nvSpPr>
          <p:cNvPr id="4" name="TextBox 3"/>
          <p:cNvSpPr txBox="1"/>
          <p:nvPr/>
        </p:nvSpPr>
        <p:spPr>
          <a:xfrm>
            <a:off x="5334000" y="1295400"/>
            <a:ext cx="609600" cy="276999"/>
          </a:xfrm>
          <a:prstGeom prst="rect">
            <a:avLst/>
          </a:prstGeom>
          <a:noFill/>
        </p:spPr>
        <p:txBody>
          <a:bodyPr wrap="square" rtlCol="0">
            <a:spAutoFit/>
          </a:bodyPr>
          <a:lstStyle/>
          <a:p>
            <a:r>
              <a:rPr lang="en-US" sz="1200" b="1" dirty="0">
                <a:solidFill>
                  <a:schemeClr val="accent4"/>
                </a:solidFill>
              </a:rPr>
              <a:t>Dome</a:t>
            </a:r>
          </a:p>
        </p:txBody>
      </p:sp>
      <p:sp>
        <p:nvSpPr>
          <p:cNvPr id="5" name="Left Arrow 4"/>
          <p:cNvSpPr/>
          <p:nvPr/>
        </p:nvSpPr>
        <p:spPr bwMode="auto">
          <a:xfrm rot="19338615">
            <a:off x="5253570" y="3108154"/>
            <a:ext cx="874079" cy="457200"/>
          </a:xfrm>
          <a:prstGeom prst="leftArrow">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CC00"/>
              </a:solidFill>
              <a:effectLst/>
              <a:latin typeface="Times New Roman" pitchFamily="18" charset="0"/>
            </a:endParaRPr>
          </a:p>
        </p:txBody>
      </p:sp>
      <p:sp>
        <p:nvSpPr>
          <p:cNvPr id="6" name="Left Arrow 5"/>
          <p:cNvSpPr/>
          <p:nvPr/>
        </p:nvSpPr>
        <p:spPr bwMode="auto">
          <a:xfrm rot="9182191">
            <a:off x="2348036" y="2077573"/>
            <a:ext cx="870813" cy="457200"/>
          </a:xfrm>
          <a:prstGeom prst="leftArrow">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CC00"/>
              </a:solidFill>
              <a:effectLst/>
              <a:latin typeface="Times New Roman" pitchFamily="18" charset="0"/>
            </a:endParaRPr>
          </a:p>
        </p:txBody>
      </p:sp>
      <p:sp>
        <p:nvSpPr>
          <p:cNvPr id="7" name="TextBox 6"/>
          <p:cNvSpPr txBox="1"/>
          <p:nvPr/>
        </p:nvSpPr>
        <p:spPr>
          <a:xfrm rot="19350410">
            <a:off x="5486400" y="3116506"/>
            <a:ext cx="533400" cy="292388"/>
          </a:xfrm>
          <a:prstGeom prst="rect">
            <a:avLst/>
          </a:prstGeom>
          <a:noFill/>
        </p:spPr>
        <p:txBody>
          <a:bodyPr wrap="square" rtlCol="0">
            <a:spAutoFit/>
          </a:bodyPr>
          <a:lstStyle/>
          <a:p>
            <a:r>
              <a:rPr lang="en-US" sz="1300" b="1" dirty="0" err="1">
                <a:solidFill>
                  <a:schemeClr val="accent4"/>
                </a:solidFill>
              </a:rPr>
              <a:t>Rille</a:t>
            </a:r>
            <a:endParaRPr lang="en-US" sz="1300" b="1" dirty="0">
              <a:solidFill>
                <a:schemeClr val="accent4"/>
              </a:solidFill>
            </a:endParaRPr>
          </a:p>
        </p:txBody>
      </p:sp>
      <p:sp>
        <p:nvSpPr>
          <p:cNvPr id="8" name="TextBox 7"/>
          <p:cNvSpPr txBox="1"/>
          <p:nvPr/>
        </p:nvSpPr>
        <p:spPr>
          <a:xfrm rot="19977057">
            <a:off x="2480789" y="2155840"/>
            <a:ext cx="533400" cy="292388"/>
          </a:xfrm>
          <a:prstGeom prst="rect">
            <a:avLst/>
          </a:prstGeom>
          <a:noFill/>
        </p:spPr>
        <p:txBody>
          <a:bodyPr wrap="square" rtlCol="0">
            <a:spAutoFit/>
          </a:bodyPr>
          <a:lstStyle/>
          <a:p>
            <a:r>
              <a:rPr lang="en-US" sz="1300" b="1" dirty="0" err="1">
                <a:solidFill>
                  <a:schemeClr val="accent4"/>
                </a:solidFill>
              </a:rPr>
              <a:t>Rille</a:t>
            </a:r>
            <a:endParaRPr lang="en-US" sz="1300" b="1" dirty="0">
              <a:solidFill>
                <a:schemeClr val="accent4"/>
              </a:solidFill>
            </a:endParaRPr>
          </a:p>
        </p:txBody>
      </p:sp>
    </p:spTree>
    <p:extLst>
      <p:ext uri="{BB962C8B-B14F-4D97-AF65-F5344CB8AC3E}">
        <p14:creationId xmlns:p14="http://schemas.microsoft.com/office/powerpoint/2010/main" val="34063017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0" name="Text Box 8"/>
          <p:cNvSpPr txBox="1">
            <a:spLocks noChangeArrowheads="1"/>
          </p:cNvSpPr>
          <p:nvPr/>
        </p:nvSpPr>
        <p:spPr bwMode="auto">
          <a:xfrm>
            <a:off x="0" y="1981200"/>
            <a:ext cx="2209800" cy="457200"/>
          </a:xfrm>
          <a:prstGeom prst="rect">
            <a:avLst/>
          </a:prstGeom>
          <a:noFill/>
          <a:ln w="9525">
            <a:noFill/>
            <a:miter lim="800000"/>
            <a:headEnd/>
            <a:tailEnd/>
          </a:ln>
          <a:effectLst/>
        </p:spPr>
        <p:txBody>
          <a:bodyPr>
            <a:spAutoFit/>
          </a:bodyPr>
          <a:lstStyle/>
          <a:p>
            <a:pPr>
              <a:spcBef>
                <a:spcPct val="50000"/>
              </a:spcBef>
            </a:pPr>
            <a:endParaRPr lang="en-US">
              <a:solidFill>
                <a:schemeClr val="bg1"/>
              </a:solidFill>
            </a:endParaRPr>
          </a:p>
        </p:txBody>
      </p:sp>
      <p:sp>
        <p:nvSpPr>
          <p:cNvPr id="28681" name="Text Box 9"/>
          <p:cNvSpPr txBox="1">
            <a:spLocks noChangeArrowheads="1"/>
          </p:cNvSpPr>
          <p:nvPr/>
        </p:nvSpPr>
        <p:spPr bwMode="auto">
          <a:xfrm>
            <a:off x="0" y="1981200"/>
            <a:ext cx="2133600" cy="457200"/>
          </a:xfrm>
          <a:prstGeom prst="rect">
            <a:avLst/>
          </a:prstGeom>
          <a:noFill/>
          <a:ln w="9525">
            <a:noFill/>
            <a:miter lim="800000"/>
            <a:headEnd/>
            <a:tailEnd/>
          </a:ln>
          <a:effectLst/>
        </p:spPr>
        <p:txBody>
          <a:bodyPr>
            <a:spAutoFit/>
          </a:bodyPr>
          <a:lstStyle/>
          <a:p>
            <a:pPr>
              <a:spcBef>
                <a:spcPct val="50000"/>
              </a:spcBef>
            </a:pPr>
            <a:endParaRPr lang="en-US">
              <a:solidFill>
                <a:schemeClr val="bg1"/>
              </a:solidFill>
            </a:endParaRPr>
          </a:p>
        </p:txBody>
      </p:sp>
      <p:grpSp>
        <p:nvGrpSpPr>
          <p:cNvPr id="28684" name="Group 12"/>
          <p:cNvGrpSpPr>
            <a:grpSpLocks/>
          </p:cNvGrpSpPr>
          <p:nvPr/>
        </p:nvGrpSpPr>
        <p:grpSpPr bwMode="auto">
          <a:xfrm>
            <a:off x="304800" y="228600"/>
            <a:ext cx="8458200" cy="6248400"/>
            <a:chOff x="0" y="2112"/>
            <a:chExt cx="3072" cy="2208"/>
          </a:xfrm>
        </p:grpSpPr>
        <p:sp>
          <p:nvSpPr>
            <p:cNvPr id="28678" name="Rectangle 6"/>
            <p:cNvSpPr>
              <a:spLocks noChangeArrowheads="1"/>
            </p:cNvSpPr>
            <p:nvPr/>
          </p:nvSpPr>
          <p:spPr bwMode="auto">
            <a:xfrm>
              <a:off x="0" y="2112"/>
              <a:ext cx="3072" cy="2208"/>
            </a:xfrm>
            <a:prstGeom prst="rect">
              <a:avLst/>
            </a:prstGeom>
            <a:noFill/>
            <a:ln w="9525">
              <a:solidFill>
                <a:schemeClr val="tx1"/>
              </a:solidFill>
              <a:miter lim="800000"/>
              <a:headEnd/>
              <a:tailEnd/>
            </a:ln>
            <a:effectLst/>
          </p:spPr>
          <p:txBody>
            <a:bodyPr wrap="none" anchor="ctr"/>
            <a:lstStyle/>
            <a:p>
              <a:endParaRPr lang="en-US"/>
            </a:p>
          </p:txBody>
        </p:sp>
        <p:pic>
          <p:nvPicPr>
            <p:cNvPr id="28682" name="Picture 10" descr="Slide 23"/>
            <p:cNvPicPr>
              <a:picLocks noChangeAspect="1" noChangeArrowheads="1"/>
            </p:cNvPicPr>
            <p:nvPr/>
          </p:nvPicPr>
          <p:blipFill>
            <a:blip r:embed="rId3" cstate="print"/>
            <a:srcRect/>
            <a:stretch>
              <a:fillRect/>
            </a:stretch>
          </p:blipFill>
          <p:spPr bwMode="auto">
            <a:xfrm>
              <a:off x="192" y="2304"/>
              <a:ext cx="2688" cy="1855"/>
            </a:xfrm>
            <a:prstGeom prst="rect">
              <a:avLst/>
            </a:prstGeom>
            <a:noFill/>
          </p:spPr>
        </p:pic>
      </p:grpSp>
      <p:sp>
        <p:nvSpPr>
          <p:cNvPr id="2" name="Rectangle 1"/>
          <p:cNvSpPr/>
          <p:nvPr/>
        </p:nvSpPr>
        <p:spPr>
          <a:xfrm>
            <a:off x="4194704" y="85493"/>
            <a:ext cx="678391" cy="461665"/>
          </a:xfrm>
          <a:prstGeom prst="rect">
            <a:avLst/>
          </a:prstGeom>
        </p:spPr>
        <p:txBody>
          <a:bodyPr wrap="none">
            <a:spAutoFit/>
          </a:bodyPr>
          <a:lstStyle/>
          <a:p>
            <a:r>
              <a:rPr lang="en-US" dirty="0" err="1">
                <a:solidFill>
                  <a:srgbClr val="FF0000"/>
                </a:solidFill>
              </a:rPr>
              <a:t>rille</a:t>
            </a:r>
            <a:endParaRPr lang="en-US" dirty="0">
              <a:solidFill>
                <a:srgbClr val="FF0000"/>
              </a:solidFill>
            </a:endParaRPr>
          </a:p>
        </p:txBody>
      </p:sp>
    </p:spTree>
    <p:extLst>
      <p:ext uri="{BB962C8B-B14F-4D97-AF65-F5344CB8AC3E}">
        <p14:creationId xmlns:p14="http://schemas.microsoft.com/office/powerpoint/2010/main" val="31978002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lide 24"/>
          <p:cNvPicPr>
            <a:picLocks noChangeAspect="1" noChangeArrowheads="1"/>
          </p:cNvPicPr>
          <p:nvPr/>
        </p:nvPicPr>
        <p:blipFill>
          <a:blip r:embed="rId3" cstate="print"/>
          <a:srcRect/>
          <a:stretch>
            <a:fillRect/>
          </a:stretch>
        </p:blipFill>
        <p:spPr bwMode="auto">
          <a:xfrm>
            <a:off x="685800" y="647700"/>
            <a:ext cx="7772400" cy="6210300"/>
          </a:xfrm>
          <a:prstGeom prst="rect">
            <a:avLst/>
          </a:prstGeom>
          <a:noFill/>
        </p:spPr>
      </p:pic>
      <p:sp>
        <p:nvSpPr>
          <p:cNvPr id="2" name="Rectangle 1"/>
          <p:cNvSpPr/>
          <p:nvPr/>
        </p:nvSpPr>
        <p:spPr>
          <a:xfrm>
            <a:off x="3581400" y="161321"/>
            <a:ext cx="1423788" cy="461665"/>
          </a:xfrm>
          <a:prstGeom prst="rect">
            <a:avLst/>
          </a:prstGeom>
        </p:spPr>
        <p:txBody>
          <a:bodyPr wrap="none">
            <a:spAutoFit/>
          </a:bodyPr>
          <a:lstStyle/>
          <a:p>
            <a:r>
              <a:rPr lang="en-US" dirty="0">
                <a:solidFill>
                  <a:schemeClr val="bg2"/>
                </a:solidFill>
              </a:rPr>
              <a:t>Apollo 15</a:t>
            </a:r>
            <a:endParaRPr lang="en-US" dirty="0">
              <a:solidFill>
                <a:schemeClr val="bg2"/>
              </a:solidFill>
            </a:endParaRPr>
          </a:p>
        </p:txBody>
      </p:sp>
    </p:spTree>
    <p:extLst>
      <p:ext uri="{BB962C8B-B14F-4D97-AF65-F5344CB8AC3E}">
        <p14:creationId xmlns:p14="http://schemas.microsoft.com/office/powerpoint/2010/main" val="39390113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lide 28"/>
          <p:cNvPicPr>
            <a:picLocks noChangeAspect="1" noChangeArrowheads="1"/>
          </p:cNvPicPr>
          <p:nvPr/>
        </p:nvPicPr>
        <p:blipFill>
          <a:blip r:embed="rId3" cstate="print"/>
          <a:srcRect/>
          <a:stretch>
            <a:fillRect/>
          </a:stretch>
        </p:blipFill>
        <p:spPr bwMode="auto">
          <a:xfrm>
            <a:off x="1309634" y="1029248"/>
            <a:ext cx="6924442" cy="5447752"/>
          </a:xfrm>
          <a:prstGeom prst="rect">
            <a:avLst/>
          </a:prstGeom>
          <a:noFill/>
        </p:spPr>
      </p:pic>
      <p:sp>
        <p:nvSpPr>
          <p:cNvPr id="2" name="Rectangle 1"/>
          <p:cNvSpPr/>
          <p:nvPr/>
        </p:nvSpPr>
        <p:spPr>
          <a:xfrm>
            <a:off x="31531" y="18393"/>
            <a:ext cx="9112469" cy="923330"/>
          </a:xfrm>
          <a:prstGeom prst="rect">
            <a:avLst/>
          </a:prstGeom>
        </p:spPr>
        <p:txBody>
          <a:bodyPr wrap="square">
            <a:spAutoFit/>
          </a:bodyPr>
          <a:lstStyle/>
          <a:p>
            <a:r>
              <a:rPr lang="en-US" sz="1800" dirty="0">
                <a:solidFill>
                  <a:srgbClr val="FF0000"/>
                </a:solidFill>
              </a:rPr>
              <a:t>The small drops of lava did not have time to form minerals in it before it cooled, so most of the droplets are composed of glass. The darker ones did have time to crystallize partially, and formed the mineral ilmenite, which is opaque, and so appears black in this photograph</a:t>
            </a:r>
          </a:p>
        </p:txBody>
      </p:sp>
    </p:spTree>
    <p:extLst>
      <p:ext uri="{BB962C8B-B14F-4D97-AF65-F5344CB8AC3E}">
        <p14:creationId xmlns:p14="http://schemas.microsoft.com/office/powerpoint/2010/main" val="34815914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Fill in your chart by reading this</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0800" y="1752599"/>
            <a:ext cx="3352800" cy="5121545"/>
          </a:xfrm>
        </p:spPr>
      </p:pic>
    </p:spTree>
    <p:extLst>
      <p:ext uri="{BB962C8B-B14F-4D97-AF65-F5344CB8AC3E}">
        <p14:creationId xmlns:p14="http://schemas.microsoft.com/office/powerpoint/2010/main" val="34759560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lide 26"/>
          <p:cNvPicPr>
            <a:picLocks noChangeAspect="1" noChangeArrowheads="1"/>
          </p:cNvPicPr>
          <p:nvPr/>
        </p:nvPicPr>
        <p:blipFill>
          <a:blip r:embed="rId3" cstate="print"/>
          <a:srcRect/>
          <a:stretch>
            <a:fillRect/>
          </a:stretch>
        </p:blipFill>
        <p:spPr bwMode="auto">
          <a:xfrm>
            <a:off x="2133600" y="76200"/>
            <a:ext cx="4724400" cy="6626795"/>
          </a:xfrm>
          <a:prstGeom prst="rect">
            <a:avLst/>
          </a:prstGeom>
          <a:noFill/>
        </p:spPr>
      </p:pic>
      <p:sp>
        <p:nvSpPr>
          <p:cNvPr id="2" name="Rectangle 1"/>
          <p:cNvSpPr/>
          <p:nvPr/>
        </p:nvSpPr>
        <p:spPr>
          <a:xfrm>
            <a:off x="600808" y="3158764"/>
            <a:ext cx="1532792" cy="461665"/>
          </a:xfrm>
          <a:prstGeom prst="rect">
            <a:avLst/>
          </a:prstGeom>
        </p:spPr>
        <p:txBody>
          <a:bodyPr wrap="none">
            <a:spAutoFit/>
          </a:bodyPr>
          <a:lstStyle/>
          <a:p>
            <a:r>
              <a:rPr lang="en-US" dirty="0">
                <a:solidFill>
                  <a:srgbClr val="FF0000"/>
                </a:solidFill>
              </a:rPr>
              <a:t>pyroclastic</a:t>
            </a:r>
          </a:p>
        </p:txBody>
      </p:sp>
    </p:spTree>
    <p:extLst>
      <p:ext uri="{BB962C8B-B14F-4D97-AF65-F5344CB8AC3E}">
        <p14:creationId xmlns:p14="http://schemas.microsoft.com/office/powerpoint/2010/main" val="6732627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lide 27"/>
          <p:cNvPicPr>
            <a:picLocks noChangeAspect="1" noChangeArrowheads="1"/>
          </p:cNvPicPr>
          <p:nvPr/>
        </p:nvPicPr>
        <p:blipFill>
          <a:blip r:embed="rId3" cstate="print"/>
          <a:srcRect/>
          <a:stretch>
            <a:fillRect/>
          </a:stretch>
        </p:blipFill>
        <p:spPr bwMode="auto">
          <a:xfrm>
            <a:off x="609600" y="914400"/>
            <a:ext cx="7962212" cy="5486400"/>
          </a:xfrm>
          <a:prstGeom prst="rect">
            <a:avLst/>
          </a:prstGeom>
          <a:noFill/>
        </p:spPr>
      </p:pic>
      <p:sp>
        <p:nvSpPr>
          <p:cNvPr id="2" name="Rectangle 1"/>
          <p:cNvSpPr/>
          <p:nvPr/>
        </p:nvSpPr>
        <p:spPr>
          <a:xfrm>
            <a:off x="3962400" y="484266"/>
            <a:ext cx="1790875" cy="461665"/>
          </a:xfrm>
          <a:prstGeom prst="rect">
            <a:avLst/>
          </a:prstGeom>
        </p:spPr>
        <p:txBody>
          <a:bodyPr wrap="none">
            <a:spAutoFit/>
          </a:bodyPr>
          <a:lstStyle/>
          <a:p>
            <a:r>
              <a:rPr lang="en-US" dirty="0">
                <a:solidFill>
                  <a:srgbClr val="FF0000"/>
                </a:solidFill>
              </a:rPr>
              <a:t>orange glass </a:t>
            </a:r>
          </a:p>
        </p:txBody>
      </p:sp>
      <p:sp>
        <p:nvSpPr>
          <p:cNvPr id="3" name="Rectangle 2"/>
          <p:cNvSpPr/>
          <p:nvPr/>
        </p:nvSpPr>
        <p:spPr>
          <a:xfrm>
            <a:off x="1600200" y="468501"/>
            <a:ext cx="1609736" cy="461665"/>
          </a:xfrm>
          <a:prstGeom prst="rect">
            <a:avLst/>
          </a:prstGeom>
        </p:spPr>
        <p:txBody>
          <a:bodyPr wrap="none">
            <a:spAutoFit/>
          </a:bodyPr>
          <a:lstStyle/>
          <a:p>
            <a:r>
              <a:rPr lang="en-US" dirty="0">
                <a:solidFill>
                  <a:srgbClr val="FF0000"/>
                </a:solidFill>
              </a:rPr>
              <a:t>pyroclastic </a:t>
            </a:r>
          </a:p>
        </p:txBody>
      </p:sp>
    </p:spTree>
    <p:extLst>
      <p:ext uri="{BB962C8B-B14F-4D97-AF65-F5344CB8AC3E}">
        <p14:creationId xmlns:p14="http://schemas.microsoft.com/office/powerpoint/2010/main" val="14894985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638156" cy="32766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156" y="4689"/>
            <a:ext cx="3505844" cy="350245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24200"/>
            <a:ext cx="9144000" cy="4302868"/>
          </a:xfrm>
          <a:prstGeom prst="rect">
            <a:avLst/>
          </a:prstGeom>
        </p:spPr>
      </p:pic>
    </p:spTree>
    <p:custDataLst>
      <p:tags r:id="rId1"/>
    </p:custDataLst>
    <p:extLst>
      <p:ext uri="{BB962C8B-B14F-4D97-AF65-F5344CB8AC3E}">
        <p14:creationId xmlns:p14="http://schemas.microsoft.com/office/powerpoint/2010/main" val="11146719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lide 9"/>
          <p:cNvPicPr>
            <a:picLocks noChangeAspect="1" noChangeArrowheads="1"/>
          </p:cNvPicPr>
          <p:nvPr/>
        </p:nvPicPr>
        <p:blipFill>
          <a:blip r:embed="rId3" cstate="print"/>
          <a:srcRect/>
          <a:stretch>
            <a:fillRect/>
          </a:stretch>
        </p:blipFill>
        <p:spPr bwMode="auto">
          <a:xfrm>
            <a:off x="609600" y="990600"/>
            <a:ext cx="8102934" cy="5562600"/>
          </a:xfrm>
          <a:prstGeom prst="rect">
            <a:avLst/>
          </a:prstGeom>
          <a:noFill/>
        </p:spPr>
      </p:pic>
      <p:sp>
        <p:nvSpPr>
          <p:cNvPr id="2" name="Rectangle 1"/>
          <p:cNvSpPr/>
          <p:nvPr/>
        </p:nvSpPr>
        <p:spPr>
          <a:xfrm>
            <a:off x="2375066" y="167486"/>
            <a:ext cx="5244933" cy="461665"/>
          </a:xfrm>
          <a:prstGeom prst="rect">
            <a:avLst/>
          </a:prstGeom>
        </p:spPr>
        <p:txBody>
          <a:bodyPr wrap="square">
            <a:spAutoFit/>
          </a:bodyPr>
          <a:lstStyle/>
          <a:p>
            <a:r>
              <a:rPr lang="en-US" dirty="0">
                <a:solidFill>
                  <a:srgbClr val="FF0000"/>
                </a:solidFill>
              </a:rPr>
              <a:t>boulder at the Apollo 17 landing site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lide 10"/>
          <p:cNvPicPr>
            <a:picLocks noChangeAspect="1" noChangeArrowheads="1"/>
          </p:cNvPicPr>
          <p:nvPr/>
        </p:nvPicPr>
        <p:blipFill>
          <a:blip r:embed="rId3" cstate="print"/>
          <a:srcRect/>
          <a:stretch>
            <a:fillRect/>
          </a:stretch>
        </p:blipFill>
        <p:spPr bwMode="auto">
          <a:xfrm>
            <a:off x="762000" y="762000"/>
            <a:ext cx="7486291" cy="5562600"/>
          </a:xfrm>
          <a:prstGeom prst="rect">
            <a:avLst/>
          </a:prstGeom>
          <a:noFill/>
        </p:spPr>
      </p:pic>
      <p:sp>
        <p:nvSpPr>
          <p:cNvPr id="2" name="Rectangle 1"/>
          <p:cNvSpPr/>
          <p:nvPr/>
        </p:nvSpPr>
        <p:spPr>
          <a:xfrm>
            <a:off x="3505200" y="152400"/>
            <a:ext cx="1781257" cy="461665"/>
          </a:xfrm>
          <a:prstGeom prst="rect">
            <a:avLst/>
          </a:prstGeom>
        </p:spPr>
        <p:txBody>
          <a:bodyPr wrap="none">
            <a:spAutoFit/>
          </a:bodyPr>
          <a:lstStyle/>
          <a:p>
            <a:r>
              <a:rPr lang="en-US" dirty="0">
                <a:solidFill>
                  <a:srgbClr val="FF0000"/>
                </a:solidFill>
              </a:rPr>
              <a:t>rake samples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09800"/>
            <a:ext cx="7315200" cy="1143000"/>
          </a:xfrm>
        </p:spPr>
        <p:txBody>
          <a:bodyPr/>
          <a:lstStyle/>
          <a:p>
            <a:r>
              <a:rPr lang="en-US" sz="4800" b="1" dirty="0">
                <a:solidFill>
                  <a:schemeClr val="accent3"/>
                </a:solidFill>
                <a:latin typeface="Cambria" pitchFamily="18" charset="0"/>
              </a:rPr>
              <a:t>Caring for the Samples on Earth</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Slide 11"/>
          <p:cNvPicPr>
            <a:picLocks noChangeAspect="1" noChangeArrowheads="1"/>
          </p:cNvPicPr>
          <p:nvPr/>
        </p:nvPicPr>
        <p:blipFill>
          <a:blip r:embed="rId3" cstate="print"/>
          <a:srcRect/>
          <a:stretch>
            <a:fillRect/>
          </a:stretch>
        </p:blipFill>
        <p:spPr bwMode="auto">
          <a:xfrm>
            <a:off x="609600" y="990600"/>
            <a:ext cx="7800482" cy="5334000"/>
          </a:xfrm>
          <a:prstGeom prst="rect">
            <a:avLst/>
          </a:prstGeom>
          <a:noFill/>
        </p:spPr>
      </p:pic>
      <p:sp>
        <p:nvSpPr>
          <p:cNvPr id="17414" name="Text Box 6"/>
          <p:cNvSpPr txBox="1">
            <a:spLocks noChangeArrowheads="1"/>
          </p:cNvSpPr>
          <p:nvPr/>
        </p:nvSpPr>
        <p:spPr bwMode="auto">
          <a:xfrm>
            <a:off x="5562600" y="1752600"/>
            <a:ext cx="3429000" cy="457200"/>
          </a:xfrm>
          <a:prstGeom prst="rect">
            <a:avLst/>
          </a:prstGeom>
          <a:noFill/>
          <a:ln w="9525">
            <a:noFill/>
            <a:miter lim="800000"/>
            <a:headEnd/>
            <a:tailEnd/>
          </a:ln>
          <a:effectLst/>
        </p:spPr>
        <p:txBody>
          <a:bodyPr>
            <a:spAutoFit/>
          </a:bodyPr>
          <a:lstStyle/>
          <a:p>
            <a:pPr>
              <a:spcBef>
                <a:spcPct val="50000"/>
              </a:spcBef>
            </a:pPr>
            <a:endParaRPr lang="en-US">
              <a:solidFill>
                <a:schemeClr val="tx1"/>
              </a:solidFill>
            </a:endParaRPr>
          </a:p>
        </p:txBody>
      </p:sp>
      <p:sp>
        <p:nvSpPr>
          <p:cNvPr id="2" name="Rectangle 1"/>
          <p:cNvSpPr/>
          <p:nvPr/>
        </p:nvSpPr>
        <p:spPr>
          <a:xfrm>
            <a:off x="2223840" y="23648"/>
            <a:ext cx="5091359" cy="830997"/>
          </a:xfrm>
          <a:prstGeom prst="rect">
            <a:avLst/>
          </a:prstGeom>
        </p:spPr>
        <p:txBody>
          <a:bodyPr wrap="square">
            <a:spAutoFit/>
          </a:bodyPr>
          <a:lstStyle/>
          <a:p>
            <a:r>
              <a:rPr lang="en-US" dirty="0">
                <a:solidFill>
                  <a:schemeClr val="bg2"/>
                </a:solidFill>
              </a:rPr>
              <a:t>remain in the glass and stainless steel cabinets</a:t>
            </a:r>
            <a:r>
              <a:rPr lang="en-US" dirty="0" smtClean="0">
                <a:solidFill>
                  <a:schemeClr val="bg2"/>
                </a:solidFill>
              </a:rPr>
              <a:t>, filled with inert gases</a:t>
            </a:r>
            <a:endParaRPr lang="en-US" dirty="0">
              <a:solidFill>
                <a:schemeClr val="bg2"/>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lide 12"/>
          <p:cNvPicPr>
            <a:picLocks noChangeAspect="1" noChangeArrowheads="1"/>
          </p:cNvPicPr>
          <p:nvPr/>
        </p:nvPicPr>
        <p:blipFill>
          <a:blip r:embed="rId3" cstate="print"/>
          <a:srcRect/>
          <a:stretch>
            <a:fillRect/>
          </a:stretch>
        </p:blipFill>
        <p:spPr bwMode="auto">
          <a:xfrm>
            <a:off x="609600" y="762000"/>
            <a:ext cx="7946571" cy="5562600"/>
          </a:xfrm>
          <a:prstGeom prst="rect">
            <a:avLst/>
          </a:prstGeom>
          <a:noFill/>
        </p:spPr>
      </p:pic>
      <p:sp>
        <p:nvSpPr>
          <p:cNvPr id="2" name="Rectangle 1"/>
          <p:cNvSpPr/>
          <p:nvPr/>
        </p:nvSpPr>
        <p:spPr>
          <a:xfrm>
            <a:off x="1981200" y="-36786"/>
            <a:ext cx="4572000" cy="830997"/>
          </a:xfrm>
          <a:prstGeom prst="rect">
            <a:avLst/>
          </a:prstGeom>
        </p:spPr>
        <p:txBody>
          <a:bodyPr>
            <a:spAutoFit/>
          </a:bodyPr>
          <a:lstStyle/>
          <a:p>
            <a:r>
              <a:rPr lang="en-US" dirty="0" smtClean="0">
                <a:solidFill>
                  <a:schemeClr val="bg2"/>
                </a:solidFill>
              </a:rPr>
              <a:t>use </a:t>
            </a:r>
            <a:r>
              <a:rPr lang="en-US" dirty="0">
                <a:solidFill>
                  <a:schemeClr val="bg2"/>
                </a:solidFill>
              </a:rPr>
              <a:t>the black rubber gloves that protrude from the cabinets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Picture 2" descr="http://upload.wikimedia.org/wikipedia/commons/c/c0/Earth-Moon2.jpg"/>
          <p:cNvPicPr>
            <a:picLocks noChangeAspect="1" noChangeArrowheads="1"/>
          </p:cNvPicPr>
          <p:nvPr/>
        </p:nvPicPr>
        <p:blipFill>
          <a:blip r:embed="rId3" cstate="print"/>
          <a:srcRect/>
          <a:stretch>
            <a:fillRect/>
          </a:stretch>
        </p:blipFill>
        <p:spPr bwMode="auto">
          <a:xfrm>
            <a:off x="0" y="6400800"/>
            <a:ext cx="9144000" cy="457200"/>
          </a:xfrm>
          <a:prstGeom prst="rect">
            <a:avLst/>
          </a:prstGeom>
          <a:noFill/>
        </p:spPr>
      </p:pic>
      <p:sp>
        <p:nvSpPr>
          <p:cNvPr id="2" name="Title 1"/>
          <p:cNvSpPr>
            <a:spLocks noGrp="1"/>
          </p:cNvSpPr>
          <p:nvPr>
            <p:ph type="title"/>
          </p:nvPr>
        </p:nvSpPr>
        <p:spPr>
          <a:xfrm>
            <a:off x="533400" y="-304800"/>
            <a:ext cx="7772400" cy="1143000"/>
          </a:xfrm>
        </p:spPr>
        <p:txBody>
          <a:bodyPr/>
          <a:lstStyle/>
          <a:p>
            <a:endParaRPr lang="en-US" dirty="0"/>
          </a:p>
        </p:txBody>
      </p:sp>
      <p:sp>
        <p:nvSpPr>
          <p:cNvPr id="3" name="Content Placeholder 2"/>
          <p:cNvSpPr>
            <a:spLocks noGrp="1"/>
          </p:cNvSpPr>
          <p:nvPr>
            <p:ph idx="1"/>
          </p:nvPr>
        </p:nvSpPr>
        <p:spPr>
          <a:xfrm>
            <a:off x="-114300" y="533400"/>
            <a:ext cx="9067800" cy="6876288"/>
          </a:xfrm>
        </p:spPr>
        <p:txBody>
          <a:bodyPr>
            <a:normAutofit lnSpcReduction="10000"/>
          </a:bodyPr>
          <a:lstStyle/>
          <a:p>
            <a:r>
              <a:rPr lang="en-US" sz="3600" dirty="0">
                <a:latin typeface="Kristen ITC" panose="03050502040202030202" pitchFamily="66" charset="0"/>
              </a:rPr>
              <a:t>Moon </a:t>
            </a:r>
            <a:r>
              <a:rPr lang="en-US" sz="3600" dirty="0" smtClean="0">
                <a:latin typeface="Kristen ITC" panose="03050502040202030202" pitchFamily="66" charset="0"/>
              </a:rPr>
              <a:t>Stations – </a:t>
            </a:r>
            <a:r>
              <a:rPr lang="en-US" sz="2800" dirty="0" smtClean="0">
                <a:latin typeface="Kristen ITC" panose="03050502040202030202" pitchFamily="66" charset="0"/>
              </a:rPr>
              <a:t>you will need your laptop and science journal</a:t>
            </a:r>
            <a:endParaRPr lang="en-US" sz="2800" dirty="0">
              <a:latin typeface="Kristen ITC" panose="03050502040202030202" pitchFamily="66" charset="0"/>
            </a:endParaRPr>
          </a:p>
          <a:p>
            <a:pPr lvl="1"/>
            <a:r>
              <a:rPr lang="en-US" sz="4000" b="1" i="1" u="sng" dirty="0" smtClean="0">
                <a:latin typeface="Kristen ITC" panose="03050502040202030202" pitchFamily="66" charset="0"/>
              </a:rPr>
              <a:t>One class period at each station</a:t>
            </a:r>
            <a:r>
              <a:rPr lang="en-US" dirty="0" smtClean="0">
                <a:latin typeface="Kristen ITC" panose="03050502040202030202" pitchFamily="66" charset="0"/>
              </a:rPr>
              <a:t>)</a:t>
            </a:r>
            <a:endParaRPr lang="en-US" dirty="0">
              <a:latin typeface="Kristen ITC" panose="03050502040202030202" pitchFamily="66" charset="0"/>
            </a:endParaRPr>
          </a:p>
          <a:p>
            <a:pPr lvl="2"/>
            <a:r>
              <a:rPr lang="en-US" dirty="0" smtClean="0">
                <a:latin typeface="Kristen ITC" panose="03050502040202030202" pitchFamily="66" charset="0"/>
              </a:rPr>
              <a:t>A </a:t>
            </a:r>
            <a:r>
              <a:rPr lang="en-US" dirty="0">
                <a:latin typeface="Kristen ITC" panose="03050502040202030202" pitchFamily="66" charset="0"/>
              </a:rPr>
              <a:t>lot of them you need to cut and glue.  Do this quickly!  In less than 2-3 minutes.</a:t>
            </a:r>
          </a:p>
          <a:p>
            <a:pPr lvl="1"/>
            <a:r>
              <a:rPr lang="en-US" sz="2400" dirty="0">
                <a:latin typeface="Kristen ITC" panose="03050502040202030202" pitchFamily="66" charset="0"/>
              </a:rPr>
              <a:t>The quicker you go, the less homework you have</a:t>
            </a:r>
          </a:p>
          <a:p>
            <a:r>
              <a:rPr lang="en-US" sz="3600" dirty="0" smtClean="0">
                <a:latin typeface="Kristen ITC" panose="03050502040202030202" pitchFamily="66" charset="0"/>
              </a:rPr>
              <a:t>Each </a:t>
            </a:r>
            <a:r>
              <a:rPr lang="en-US" sz="3600" dirty="0">
                <a:latin typeface="Kristen ITC" panose="03050502040202030202" pitchFamily="66" charset="0"/>
              </a:rPr>
              <a:t>group of desks is a different station </a:t>
            </a:r>
            <a:r>
              <a:rPr lang="en-US" sz="3600" dirty="0" smtClean="0">
                <a:latin typeface="Kristen ITC" panose="03050502040202030202" pitchFamily="66" charset="0"/>
              </a:rPr>
              <a:t>(7 </a:t>
            </a:r>
            <a:r>
              <a:rPr lang="en-US" sz="3600" dirty="0">
                <a:latin typeface="Kristen ITC" panose="03050502040202030202" pitchFamily="66" charset="0"/>
              </a:rPr>
              <a:t>total</a:t>
            </a:r>
            <a:r>
              <a:rPr lang="en-US" sz="3600" dirty="0" smtClean="0">
                <a:latin typeface="Kristen ITC" panose="03050502040202030202" pitchFamily="66" charset="0"/>
              </a:rPr>
              <a:t>)</a:t>
            </a:r>
          </a:p>
          <a:p>
            <a:pPr lvl="1"/>
            <a:r>
              <a:rPr lang="en-US" sz="2400" dirty="0">
                <a:latin typeface="Kristen ITC" panose="03050502040202030202" pitchFamily="66" charset="0"/>
              </a:rPr>
              <a:t>Lots o’ points</a:t>
            </a:r>
          </a:p>
          <a:p>
            <a:pPr lvl="1"/>
            <a:r>
              <a:rPr lang="en-US" sz="2400" dirty="0" smtClean="0">
                <a:latin typeface="Kristen ITC" panose="03050502040202030202" pitchFamily="66" charset="0"/>
              </a:rPr>
              <a:t>Each station will take up </a:t>
            </a:r>
            <a:r>
              <a:rPr lang="en-US" sz="2400" u="sng" dirty="0" smtClean="0">
                <a:latin typeface="Kristen ITC" panose="03050502040202030202" pitchFamily="66" charset="0"/>
              </a:rPr>
              <a:t>it’s own page </a:t>
            </a:r>
            <a:r>
              <a:rPr lang="en-US" sz="2400" dirty="0" smtClean="0">
                <a:latin typeface="Kristen ITC" panose="03050502040202030202" pitchFamily="66" charset="0"/>
              </a:rPr>
              <a:t>in your journal </a:t>
            </a:r>
            <a:endParaRPr lang="en-US" sz="2400" dirty="0">
              <a:latin typeface="Kristen ITC" panose="03050502040202030202" pitchFamily="66" charset="0"/>
            </a:endParaRPr>
          </a:p>
          <a:p>
            <a:pPr lvl="1"/>
            <a:r>
              <a:rPr lang="en-US" dirty="0" smtClean="0">
                <a:latin typeface="Kristen ITC" panose="03050502040202030202" pitchFamily="66" charset="0"/>
              </a:rPr>
              <a:t>If </a:t>
            </a:r>
            <a:r>
              <a:rPr lang="en-US" dirty="0">
                <a:latin typeface="Kristen ITC" panose="03050502040202030202" pitchFamily="66" charset="0"/>
              </a:rPr>
              <a:t>you are absent, come in </a:t>
            </a:r>
            <a:r>
              <a:rPr lang="en-US" u="sng" dirty="0">
                <a:latin typeface="Kristen ITC" panose="03050502040202030202" pitchFamily="66" charset="0"/>
              </a:rPr>
              <a:t>before or after </a:t>
            </a:r>
            <a:r>
              <a:rPr lang="en-US" u="sng" dirty="0" smtClean="0">
                <a:latin typeface="Kristen ITC" panose="03050502040202030202" pitchFamily="66" charset="0"/>
              </a:rPr>
              <a:t>school</a:t>
            </a:r>
            <a:endParaRPr lang="en-US" sz="2400" u="sng" dirty="0" smtClean="0">
              <a:latin typeface="Kristen ITC" panose="03050502040202030202" pitchFamily="66" charset="0"/>
            </a:endParaRPr>
          </a:p>
          <a:p>
            <a:pPr lvl="1"/>
            <a:endParaRPr lang="en-US" sz="2400" u="sng" dirty="0" smtClean="0">
              <a:latin typeface="Kristen ITC" panose="03050502040202030202" pitchFamily="66" charset="0"/>
            </a:endParaRPr>
          </a:p>
          <a:p>
            <a:pPr lvl="1"/>
            <a:r>
              <a:rPr lang="en-US" sz="2400" dirty="0" smtClean="0">
                <a:solidFill>
                  <a:schemeClr val="bg1">
                    <a:lumMod val="50000"/>
                  </a:schemeClr>
                </a:solidFill>
                <a:latin typeface="Kristen ITC" panose="03050502040202030202" pitchFamily="66" charset="0"/>
              </a:rPr>
              <a:t>Please </a:t>
            </a:r>
            <a:r>
              <a:rPr lang="en-US" sz="2400" u="sng" dirty="0" smtClean="0">
                <a:solidFill>
                  <a:schemeClr val="bg1">
                    <a:lumMod val="50000"/>
                  </a:schemeClr>
                </a:solidFill>
                <a:latin typeface="Kristen ITC" panose="03050502040202030202" pitchFamily="66" charset="0"/>
              </a:rPr>
              <a:t>don’t go to the next station </a:t>
            </a:r>
            <a:r>
              <a:rPr lang="en-US" sz="2400" dirty="0" smtClean="0">
                <a:solidFill>
                  <a:schemeClr val="bg1">
                    <a:lumMod val="50000"/>
                  </a:schemeClr>
                </a:solidFill>
                <a:latin typeface="Kristen ITC" panose="03050502040202030202" pitchFamily="66" charset="0"/>
              </a:rPr>
              <a:t>if you finish early!</a:t>
            </a:r>
            <a:endParaRPr lang="en-US" sz="2400" dirty="0">
              <a:solidFill>
                <a:schemeClr val="bg1">
                  <a:lumMod val="50000"/>
                </a:schemeClr>
              </a:solidFill>
              <a:latin typeface="Kristen ITC" panose="03050502040202030202" pitchFamily="66" charset="0"/>
            </a:endParaRPr>
          </a:p>
          <a:p>
            <a:pPr lvl="1"/>
            <a:endParaRPr lang="en-US" dirty="0">
              <a:latin typeface="Kristen ITC" panose="03050502040202030202" pitchFamily="66" charset="0"/>
            </a:endParaRPr>
          </a:p>
        </p:txBody>
      </p:sp>
    </p:spTree>
    <p:custDataLst>
      <p:tags r:id="rId1"/>
    </p:custDataLst>
    <p:extLst>
      <p:ext uri="{BB962C8B-B14F-4D97-AF65-F5344CB8AC3E}">
        <p14:creationId xmlns:p14="http://schemas.microsoft.com/office/powerpoint/2010/main" val="26560046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linds(horizontal)">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Moon Stations </a:t>
            </a:r>
            <a:endParaRPr lang="en-US" dirty="0"/>
          </a:p>
        </p:txBody>
      </p:sp>
      <p:sp>
        <p:nvSpPr>
          <p:cNvPr id="3" name="Content Placeholder 2"/>
          <p:cNvSpPr>
            <a:spLocks noGrp="1"/>
          </p:cNvSpPr>
          <p:nvPr>
            <p:ph sz="half" idx="1"/>
          </p:nvPr>
        </p:nvSpPr>
        <p:spPr>
          <a:xfrm>
            <a:off x="304800" y="1981200"/>
            <a:ext cx="4191000" cy="4114800"/>
          </a:xfrm>
        </p:spPr>
        <p:txBody>
          <a:bodyPr/>
          <a:lstStyle/>
          <a:p>
            <a:r>
              <a:rPr lang="en-US" dirty="0"/>
              <a:t>Mercury Station</a:t>
            </a:r>
          </a:p>
          <a:p>
            <a:pPr lvl="1"/>
            <a:r>
              <a:rPr lang="en-US" i="1" dirty="0"/>
              <a:t>Moon Rocks Observations</a:t>
            </a:r>
            <a:endParaRPr lang="en-US" dirty="0"/>
          </a:p>
          <a:p>
            <a:r>
              <a:rPr lang="en-US" dirty="0"/>
              <a:t>Venus Station</a:t>
            </a:r>
          </a:p>
          <a:p>
            <a:pPr lvl="1"/>
            <a:r>
              <a:rPr lang="en-US" i="1" dirty="0"/>
              <a:t>Moon Crash Landing</a:t>
            </a:r>
            <a:endParaRPr lang="en-US" dirty="0"/>
          </a:p>
          <a:p>
            <a:r>
              <a:rPr lang="en-US" dirty="0"/>
              <a:t>Mars Station</a:t>
            </a:r>
          </a:p>
          <a:p>
            <a:pPr lvl="1"/>
            <a:r>
              <a:rPr lang="en-US" i="1" dirty="0"/>
              <a:t>Apollo Landing Sites</a:t>
            </a:r>
            <a:endParaRPr lang="en-US" dirty="0"/>
          </a:p>
          <a:p>
            <a:r>
              <a:rPr lang="en-US" dirty="0"/>
              <a:t>Jupiter Station</a:t>
            </a:r>
          </a:p>
          <a:p>
            <a:pPr lvl="1"/>
            <a:r>
              <a:rPr lang="en-US" i="1" dirty="0"/>
              <a:t>Moon Information </a:t>
            </a:r>
            <a:endParaRPr lang="en-US" dirty="0"/>
          </a:p>
          <a:p>
            <a:endParaRPr lang="en-US" sz="3200" dirty="0"/>
          </a:p>
        </p:txBody>
      </p:sp>
      <p:sp>
        <p:nvSpPr>
          <p:cNvPr id="4" name="Content Placeholder 3"/>
          <p:cNvSpPr>
            <a:spLocks noGrp="1"/>
          </p:cNvSpPr>
          <p:nvPr>
            <p:ph sz="half" idx="2"/>
          </p:nvPr>
        </p:nvSpPr>
        <p:spPr>
          <a:xfrm>
            <a:off x="4648200" y="1981200"/>
            <a:ext cx="4343400" cy="4114800"/>
          </a:xfrm>
        </p:spPr>
        <p:txBody>
          <a:bodyPr/>
          <a:lstStyle/>
          <a:p>
            <a:r>
              <a:rPr lang="en-US" dirty="0"/>
              <a:t>Saturn Station</a:t>
            </a:r>
          </a:p>
          <a:p>
            <a:pPr lvl="1"/>
            <a:r>
              <a:rPr lang="en-US" i="1" dirty="0"/>
              <a:t>Moon Landforms</a:t>
            </a:r>
            <a:endParaRPr lang="en-US" dirty="0"/>
          </a:p>
          <a:p>
            <a:r>
              <a:rPr lang="en-US" dirty="0"/>
              <a:t>Uranus Station</a:t>
            </a:r>
          </a:p>
          <a:p>
            <a:pPr lvl="1"/>
            <a:r>
              <a:rPr lang="en-US" i="1" dirty="0"/>
              <a:t>Moon Rock Classification</a:t>
            </a:r>
            <a:endParaRPr lang="en-US" dirty="0"/>
          </a:p>
          <a:p>
            <a:r>
              <a:rPr lang="en-US" dirty="0"/>
              <a:t>Neptune </a:t>
            </a:r>
            <a:r>
              <a:rPr lang="en-US" dirty="0" smtClean="0"/>
              <a:t>Station</a:t>
            </a:r>
          </a:p>
          <a:p>
            <a:pPr lvl="1"/>
            <a:r>
              <a:rPr lang="en-US" i="1" dirty="0"/>
              <a:t>Meteorite Observations</a:t>
            </a:r>
            <a:endParaRPr lang="en-US" dirty="0"/>
          </a:p>
          <a:p>
            <a:endParaRPr lang="en-US" sz="3200" dirty="0"/>
          </a:p>
        </p:txBody>
      </p:sp>
    </p:spTree>
    <p:extLst>
      <p:ext uri="{BB962C8B-B14F-4D97-AF65-F5344CB8AC3E}">
        <p14:creationId xmlns:p14="http://schemas.microsoft.com/office/powerpoint/2010/main" val="17716962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5867400" cy="1020763"/>
          </a:xfrm>
        </p:spPr>
        <p:txBody>
          <a:bodyPr/>
          <a:lstStyle/>
          <a:p>
            <a:r>
              <a:rPr lang="en-US" dirty="0">
                <a:solidFill>
                  <a:schemeClr val="bg1"/>
                </a:solidFill>
              </a:rPr>
              <a:t>Formation of the Moon</a:t>
            </a:r>
          </a:p>
        </p:txBody>
      </p:sp>
      <p:pic>
        <p:nvPicPr>
          <p:cNvPr id="4098" name="Picture 2" descr="http://upload.wikimedia.org/wikipedia/commons/b/b8/Giantimpact.gif"/>
          <p:cNvPicPr>
            <a:picLocks noChangeAspect="1" noChangeArrowheads="1"/>
          </p:cNvPicPr>
          <p:nvPr/>
        </p:nvPicPr>
        <p:blipFill>
          <a:blip r:embed="rId3" cstate="print"/>
          <a:srcRect/>
          <a:stretch>
            <a:fillRect/>
          </a:stretch>
        </p:blipFill>
        <p:spPr bwMode="auto">
          <a:xfrm>
            <a:off x="533400" y="1143000"/>
            <a:ext cx="6324600" cy="5059680"/>
          </a:xfrm>
          <a:prstGeom prst="rect">
            <a:avLst/>
          </a:prstGeom>
          <a:noFill/>
        </p:spPr>
      </p:pic>
      <p:sp>
        <p:nvSpPr>
          <p:cNvPr id="3" name="Rectangle 2"/>
          <p:cNvSpPr/>
          <p:nvPr/>
        </p:nvSpPr>
        <p:spPr>
          <a:xfrm>
            <a:off x="4724400" y="3581400"/>
            <a:ext cx="925253" cy="461665"/>
          </a:xfrm>
          <a:prstGeom prst="rect">
            <a:avLst/>
          </a:prstGeom>
        </p:spPr>
        <p:txBody>
          <a:bodyPr wrap="none">
            <a:spAutoFit/>
          </a:bodyPr>
          <a:lstStyle/>
          <a:p>
            <a:r>
              <a:rPr lang="en-US" sz="2400" b="1" dirty="0">
                <a:solidFill>
                  <a:schemeClr val="bg1"/>
                </a:solidFill>
              </a:rPr>
              <a:t>Theia</a:t>
            </a:r>
          </a:p>
        </p:txBody>
      </p:sp>
      <p:sp>
        <p:nvSpPr>
          <p:cNvPr id="4" name="Rectangle 3"/>
          <p:cNvSpPr/>
          <p:nvPr/>
        </p:nvSpPr>
        <p:spPr>
          <a:xfrm>
            <a:off x="1676400" y="4495800"/>
            <a:ext cx="914033" cy="461665"/>
          </a:xfrm>
          <a:prstGeom prst="rect">
            <a:avLst/>
          </a:prstGeom>
        </p:spPr>
        <p:txBody>
          <a:bodyPr wrap="none">
            <a:spAutoFit/>
          </a:bodyPr>
          <a:lstStyle/>
          <a:p>
            <a:r>
              <a:rPr lang="en-US" sz="2400" b="1" dirty="0">
                <a:solidFill>
                  <a:schemeClr val="bg1"/>
                </a:solidFill>
              </a:rPr>
              <a:t>Earth</a:t>
            </a:r>
          </a:p>
        </p:txBody>
      </p:sp>
    </p:spTree>
    <p:custDataLst>
      <p:tags r:id="rId1"/>
    </p:custDataLst>
    <p:extLst>
      <p:ext uri="{BB962C8B-B14F-4D97-AF65-F5344CB8AC3E}">
        <p14:creationId xmlns:p14="http://schemas.microsoft.com/office/powerpoint/2010/main" val="310010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linds(horizont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r>
              <a:rPr lang="en-US" sz="3600" i="1" dirty="0" smtClean="0"/>
              <a:t>Mercury Station: </a:t>
            </a:r>
            <a:r>
              <a:rPr lang="en-US" sz="3600" i="1" dirty="0"/>
              <a:t>Moon Rocks Observations</a:t>
            </a:r>
            <a:r>
              <a:rPr lang="en-US" sz="4000" dirty="0"/>
              <a:t/>
            </a:r>
            <a:br>
              <a:rPr lang="en-US" sz="4000" dirty="0"/>
            </a:br>
            <a:r>
              <a:rPr lang="en-US" sz="1800" dirty="0"/>
              <a:t>PAGE ONE</a:t>
            </a:r>
            <a:endParaRPr lang="en-US" sz="4000" dirty="0"/>
          </a:p>
        </p:txBody>
      </p:sp>
      <p:sp>
        <p:nvSpPr>
          <p:cNvPr id="3" name="Content Placeholder 2"/>
          <p:cNvSpPr>
            <a:spLocks noGrp="1"/>
          </p:cNvSpPr>
          <p:nvPr>
            <p:ph idx="1"/>
          </p:nvPr>
        </p:nvSpPr>
        <p:spPr>
          <a:xfrm>
            <a:off x="-76200" y="1445227"/>
            <a:ext cx="9296400" cy="5105401"/>
          </a:xfrm>
        </p:spPr>
        <p:txBody>
          <a:bodyPr>
            <a:normAutofit/>
          </a:bodyPr>
          <a:lstStyle/>
          <a:p>
            <a:pPr marL="404622" indent="-285750"/>
            <a:r>
              <a:rPr lang="en-US" sz="2400" i="1" dirty="0" smtClean="0"/>
              <a:t>Analyze rocks brought back by the Apollo astronauts</a:t>
            </a:r>
            <a:endParaRPr lang="en-US" sz="2400"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3962400"/>
            <a:ext cx="3947891" cy="281030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4027579"/>
            <a:ext cx="2819400" cy="2869973"/>
          </a:xfrm>
          <a:prstGeom prst="rect">
            <a:avLst/>
          </a:prstGeom>
        </p:spPr>
      </p:pic>
    </p:spTree>
    <p:extLst>
      <p:ext uri="{BB962C8B-B14F-4D97-AF65-F5344CB8AC3E}">
        <p14:creationId xmlns:p14="http://schemas.microsoft.com/office/powerpoint/2010/main" val="26679606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152" y="4423154"/>
            <a:ext cx="3352800" cy="2212258"/>
          </a:xfrm>
          <a:prstGeom prst="rect">
            <a:avLst/>
          </a:prstGeom>
        </p:spPr>
      </p:pic>
      <p:sp>
        <p:nvSpPr>
          <p:cNvPr id="2" name="Title 1"/>
          <p:cNvSpPr>
            <a:spLocks noGrp="1"/>
          </p:cNvSpPr>
          <p:nvPr>
            <p:ph type="title"/>
          </p:nvPr>
        </p:nvSpPr>
        <p:spPr>
          <a:xfrm>
            <a:off x="15380" y="0"/>
            <a:ext cx="9128620" cy="1408176"/>
          </a:xfrm>
        </p:spPr>
        <p:txBody>
          <a:bodyPr/>
          <a:lstStyle/>
          <a:p>
            <a:r>
              <a:rPr lang="en-US" i="1" dirty="0" smtClean="0"/>
              <a:t>Venus Station: </a:t>
            </a:r>
            <a:r>
              <a:rPr lang="en-US" i="1" dirty="0"/>
              <a:t>Moon Crash Landing</a:t>
            </a:r>
            <a:r>
              <a:rPr lang="en-US" dirty="0"/>
              <a:t/>
            </a:r>
            <a:br>
              <a:rPr lang="en-US" dirty="0"/>
            </a:br>
            <a:r>
              <a:rPr lang="en-US" sz="2000" dirty="0"/>
              <a:t>PAGE TWO</a:t>
            </a:r>
            <a:endParaRPr lang="en-US" dirty="0"/>
          </a:p>
        </p:txBody>
      </p:sp>
      <p:sp>
        <p:nvSpPr>
          <p:cNvPr id="3" name="Content Placeholder 2"/>
          <p:cNvSpPr>
            <a:spLocks noGrp="1"/>
          </p:cNvSpPr>
          <p:nvPr>
            <p:ph idx="1"/>
          </p:nvPr>
        </p:nvSpPr>
        <p:spPr>
          <a:xfrm>
            <a:off x="15380" y="1690585"/>
            <a:ext cx="9144000" cy="5221223"/>
          </a:xfrm>
        </p:spPr>
        <p:txBody>
          <a:bodyPr>
            <a:normAutofit/>
          </a:bodyPr>
          <a:lstStyle/>
          <a:p>
            <a:pPr marL="461772"/>
            <a:r>
              <a:rPr lang="en-US" sz="2400" i="1" dirty="0" smtClean="0"/>
              <a:t>Determine what is important to stay alive on the Moon</a:t>
            </a:r>
            <a:endParaRPr lang="en-US" sz="2400" i="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4452266"/>
            <a:ext cx="2590800" cy="2132891"/>
          </a:xfrm>
          <a:prstGeom prst="rect">
            <a:avLst/>
          </a:prstGeom>
        </p:spPr>
      </p:pic>
      <p:pic>
        <p:nvPicPr>
          <p:cNvPr id="5" name="Picture 2" descr="http://upload.wikimedia.org/wikipedia/commons/c/c0/Earth-Moon2.jpg"/>
          <p:cNvPicPr>
            <a:picLocks noChangeAspect="1" noChangeArrowheads="1"/>
          </p:cNvPicPr>
          <p:nvPr/>
        </p:nvPicPr>
        <p:blipFill>
          <a:blip r:embed="rId4" cstate="print"/>
          <a:srcRect/>
          <a:stretch>
            <a:fillRect/>
          </a:stretch>
        </p:blipFill>
        <p:spPr bwMode="auto">
          <a:xfrm>
            <a:off x="0" y="6380205"/>
            <a:ext cx="9144000" cy="457200"/>
          </a:xfrm>
          <a:prstGeom prst="rect">
            <a:avLst/>
          </a:prstGeom>
          <a:noFill/>
        </p:spPr>
      </p:pic>
    </p:spTree>
    <p:extLst>
      <p:ext uri="{BB962C8B-B14F-4D97-AF65-F5344CB8AC3E}">
        <p14:creationId xmlns:p14="http://schemas.microsoft.com/office/powerpoint/2010/main" val="26726255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16926" cy="1408176"/>
          </a:xfrm>
        </p:spPr>
        <p:txBody>
          <a:bodyPr>
            <a:normAutofit/>
          </a:bodyPr>
          <a:lstStyle/>
          <a:p>
            <a:r>
              <a:rPr lang="en-US" i="1" dirty="0" smtClean="0"/>
              <a:t>Mars Station</a:t>
            </a:r>
            <a:r>
              <a:rPr lang="en-US" dirty="0" smtClean="0"/>
              <a:t>: </a:t>
            </a:r>
            <a:r>
              <a:rPr lang="en-US" i="1" dirty="0"/>
              <a:t>Apollo Landing Sites </a:t>
            </a:r>
            <a:br>
              <a:rPr lang="en-US" i="1" dirty="0"/>
            </a:br>
            <a:r>
              <a:rPr lang="en-US" sz="2000" dirty="0"/>
              <a:t>PAGE THREE</a:t>
            </a:r>
            <a:endParaRPr lang="en-US" dirty="0"/>
          </a:p>
        </p:txBody>
      </p:sp>
      <p:sp>
        <p:nvSpPr>
          <p:cNvPr id="3" name="Content Placeholder 2"/>
          <p:cNvSpPr>
            <a:spLocks noGrp="1"/>
          </p:cNvSpPr>
          <p:nvPr>
            <p:ph idx="1"/>
          </p:nvPr>
        </p:nvSpPr>
        <p:spPr>
          <a:xfrm>
            <a:off x="0" y="1408177"/>
            <a:ext cx="9144000" cy="4992624"/>
          </a:xfrm>
        </p:spPr>
        <p:txBody>
          <a:bodyPr>
            <a:normAutofit/>
          </a:bodyPr>
          <a:lstStyle/>
          <a:p>
            <a:pPr marL="461772"/>
            <a:r>
              <a:rPr lang="en-US" sz="2400" i="1" dirty="0" smtClean="0"/>
              <a:t>Find information about each of the moon landing sites</a:t>
            </a:r>
            <a:endParaRPr lang="en-US" sz="2400"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6721"/>
            <a:ext cx="4325724" cy="28212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5724" y="3870961"/>
            <a:ext cx="2925081" cy="3033834"/>
          </a:xfrm>
          <a:prstGeom prst="rect">
            <a:avLst/>
          </a:prstGeom>
        </p:spPr>
      </p:pic>
      <p:pic>
        <p:nvPicPr>
          <p:cNvPr id="6" name="Picture 3"/>
          <p:cNvPicPr>
            <a:picLocks noChangeAspect="1" noChangeArrowheads="1"/>
          </p:cNvPicPr>
          <p:nvPr/>
        </p:nvPicPr>
        <p:blipFill>
          <a:blip r:embed="rId4" cstate="print"/>
          <a:srcRect/>
          <a:stretch>
            <a:fillRect/>
          </a:stretch>
        </p:blipFill>
        <p:spPr bwMode="auto">
          <a:xfrm>
            <a:off x="7250805" y="3921790"/>
            <a:ext cx="1866122" cy="1828800"/>
          </a:xfrm>
          <a:prstGeom prst="rect">
            <a:avLst/>
          </a:prstGeom>
          <a:noFill/>
          <a:ln w="9525">
            <a:noFill/>
            <a:miter lim="800000"/>
            <a:headEnd/>
            <a:tailEnd/>
          </a:ln>
        </p:spPr>
      </p:pic>
    </p:spTree>
    <p:extLst>
      <p:ext uri="{BB962C8B-B14F-4D97-AF65-F5344CB8AC3E}">
        <p14:creationId xmlns:p14="http://schemas.microsoft.com/office/powerpoint/2010/main" val="14110953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rmAutofit/>
          </a:bodyPr>
          <a:lstStyle/>
          <a:p>
            <a:r>
              <a:rPr lang="en-US" i="1" dirty="0" smtClean="0"/>
              <a:t>Jupiter Station</a:t>
            </a:r>
            <a:r>
              <a:rPr lang="en-US" dirty="0" smtClean="0"/>
              <a:t>: </a:t>
            </a:r>
            <a:r>
              <a:rPr lang="en-US" i="1" dirty="0"/>
              <a:t>Moon Information </a:t>
            </a:r>
            <a:br>
              <a:rPr lang="en-US" i="1" dirty="0"/>
            </a:br>
            <a:r>
              <a:rPr lang="en-US" sz="2000" dirty="0"/>
              <a:t>PAGE FOUR</a:t>
            </a:r>
            <a:endParaRPr lang="en-US" dirty="0"/>
          </a:p>
        </p:txBody>
      </p:sp>
      <p:sp>
        <p:nvSpPr>
          <p:cNvPr id="3" name="Content Placeholder 2"/>
          <p:cNvSpPr>
            <a:spLocks noGrp="1"/>
          </p:cNvSpPr>
          <p:nvPr>
            <p:ph idx="1"/>
          </p:nvPr>
        </p:nvSpPr>
        <p:spPr>
          <a:xfrm>
            <a:off x="0" y="1600200"/>
            <a:ext cx="8991600" cy="4800599"/>
          </a:xfrm>
        </p:spPr>
        <p:txBody>
          <a:bodyPr>
            <a:normAutofit/>
          </a:bodyPr>
          <a:lstStyle/>
          <a:p>
            <a:pPr marL="461772"/>
            <a:r>
              <a:rPr lang="en-US" sz="2400" i="1" dirty="0" smtClean="0"/>
              <a:t>Find information about the Moon itself</a:t>
            </a:r>
            <a:endParaRPr lang="en-US" sz="2400"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15646"/>
            <a:ext cx="1773926" cy="224235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4571999"/>
            <a:ext cx="1752600" cy="230893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1074" y="4615646"/>
            <a:ext cx="3429000" cy="4429125"/>
          </a:xfrm>
          <a:prstGeom prst="rect">
            <a:avLst/>
          </a:prstGeom>
        </p:spPr>
      </p:pic>
    </p:spTree>
    <p:extLst>
      <p:ext uri="{BB962C8B-B14F-4D97-AF65-F5344CB8AC3E}">
        <p14:creationId xmlns:p14="http://schemas.microsoft.com/office/powerpoint/2010/main" val="5796116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5"/>
          </a:xfrm>
        </p:spPr>
        <p:txBody>
          <a:bodyPr>
            <a:normAutofit/>
          </a:bodyPr>
          <a:lstStyle/>
          <a:p>
            <a:r>
              <a:rPr lang="en-US" i="1" dirty="0" smtClean="0"/>
              <a:t>Saturn Station: </a:t>
            </a:r>
            <a:r>
              <a:rPr lang="en-US" i="1" dirty="0"/>
              <a:t>Moon Landforms</a:t>
            </a:r>
            <a:r>
              <a:rPr lang="en-US" dirty="0"/>
              <a:t/>
            </a:r>
            <a:br>
              <a:rPr lang="en-US" dirty="0"/>
            </a:br>
            <a:r>
              <a:rPr lang="en-US" sz="2000" dirty="0"/>
              <a:t>PAGE FIVE</a:t>
            </a:r>
            <a:endParaRPr lang="en-US" dirty="0"/>
          </a:p>
        </p:txBody>
      </p:sp>
      <p:sp>
        <p:nvSpPr>
          <p:cNvPr id="3" name="Content Placeholder 2"/>
          <p:cNvSpPr>
            <a:spLocks noGrp="1"/>
          </p:cNvSpPr>
          <p:nvPr>
            <p:ph idx="1"/>
          </p:nvPr>
        </p:nvSpPr>
        <p:spPr>
          <a:xfrm>
            <a:off x="-9752" y="1524000"/>
            <a:ext cx="9153752" cy="1447800"/>
          </a:xfrm>
        </p:spPr>
        <p:txBody>
          <a:bodyPr>
            <a:noAutofit/>
          </a:bodyPr>
          <a:lstStyle/>
          <a:p>
            <a:pPr marL="461772"/>
            <a:r>
              <a:rPr lang="en-US" sz="2400" i="1" dirty="0" smtClean="0"/>
              <a:t>Identify different landforms that exist on the Moon</a:t>
            </a:r>
            <a:endParaRPr lang="en-US" sz="2400" i="1" dirty="0"/>
          </a:p>
        </p:txBody>
      </p:sp>
      <p:pic>
        <p:nvPicPr>
          <p:cNvPr id="4" name="Picture 2" descr="http://upload.wikimedia.org/wikipedia/commons/c/c0/Earth-Moon2.jpg"/>
          <p:cNvPicPr>
            <a:picLocks noChangeAspect="1" noChangeArrowheads="1"/>
          </p:cNvPicPr>
          <p:nvPr/>
        </p:nvPicPr>
        <p:blipFill>
          <a:blip r:embed="rId2" cstate="print"/>
          <a:srcRect/>
          <a:stretch>
            <a:fillRect/>
          </a:stretch>
        </p:blipFill>
        <p:spPr bwMode="auto">
          <a:xfrm>
            <a:off x="0" y="6381963"/>
            <a:ext cx="9108840" cy="455442"/>
          </a:xfrm>
          <a:prstGeom prst="rect">
            <a:avLst/>
          </a:prstGeom>
          <a:noFill/>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505200"/>
            <a:ext cx="2272506" cy="2667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2962" y="3505200"/>
            <a:ext cx="2058737" cy="2667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7962" y="4779081"/>
            <a:ext cx="1117105" cy="14373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7963" y="3317444"/>
            <a:ext cx="1117105" cy="144142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9187" y="4801560"/>
            <a:ext cx="1129901" cy="1447799"/>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9187" y="3279017"/>
            <a:ext cx="1155324" cy="1479854"/>
          </a:xfrm>
          <a:prstGeom prst="rect">
            <a:avLst/>
          </a:prstGeom>
        </p:spPr>
      </p:pic>
    </p:spTree>
    <p:extLst>
      <p:ext uri="{BB962C8B-B14F-4D97-AF65-F5344CB8AC3E}">
        <p14:creationId xmlns:p14="http://schemas.microsoft.com/office/powerpoint/2010/main" val="15186471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rmAutofit fontScale="90000"/>
          </a:bodyPr>
          <a:lstStyle/>
          <a:p>
            <a:r>
              <a:rPr lang="en-US" i="1" dirty="0" smtClean="0"/>
              <a:t>Uranus Station: </a:t>
            </a:r>
            <a:r>
              <a:rPr lang="en-US" i="1" dirty="0"/>
              <a:t>Moon Rock Classification</a:t>
            </a:r>
            <a:br>
              <a:rPr lang="en-US" i="1" dirty="0"/>
            </a:br>
            <a:r>
              <a:rPr lang="en-US" sz="2000" dirty="0"/>
              <a:t>PAGE SIX</a:t>
            </a:r>
            <a:endParaRPr lang="en-US" dirty="0"/>
          </a:p>
        </p:txBody>
      </p:sp>
      <p:sp>
        <p:nvSpPr>
          <p:cNvPr id="3" name="Content Placeholder 2"/>
          <p:cNvSpPr>
            <a:spLocks noGrp="1"/>
          </p:cNvSpPr>
          <p:nvPr>
            <p:ph idx="1"/>
          </p:nvPr>
        </p:nvSpPr>
        <p:spPr>
          <a:xfrm>
            <a:off x="0" y="1074791"/>
            <a:ext cx="9144000" cy="5638799"/>
          </a:xfrm>
        </p:spPr>
        <p:txBody>
          <a:bodyPr>
            <a:normAutofit/>
          </a:bodyPr>
          <a:lstStyle/>
          <a:p>
            <a:r>
              <a:rPr lang="en-US" sz="2400" i="1" dirty="0" smtClean="0"/>
              <a:t>Categorize different types of Moon rocks</a:t>
            </a:r>
            <a:endParaRPr lang="en-US" sz="2400" i="1" dirty="0"/>
          </a:p>
        </p:txBody>
      </p:sp>
      <p:pic>
        <p:nvPicPr>
          <p:cNvPr id="4" name="Picture 2" descr="http://upload.wikimedia.org/wikipedia/commons/c/c0/Earth-Moon2.jpg"/>
          <p:cNvPicPr>
            <a:picLocks noChangeAspect="1" noChangeArrowheads="1"/>
          </p:cNvPicPr>
          <p:nvPr/>
        </p:nvPicPr>
        <p:blipFill>
          <a:blip r:embed="rId3" cstate="print"/>
          <a:srcRect/>
          <a:stretch>
            <a:fillRect/>
          </a:stretch>
        </p:blipFill>
        <p:spPr bwMode="auto">
          <a:xfrm>
            <a:off x="0" y="6380205"/>
            <a:ext cx="9144000" cy="457200"/>
          </a:xfrm>
          <a:prstGeom prst="rect">
            <a:avLst/>
          </a:prstGeom>
          <a:noFill/>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207815"/>
            <a:ext cx="2018255" cy="151369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7220" y="4894370"/>
            <a:ext cx="1926780" cy="144508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0" y="4854147"/>
            <a:ext cx="2057400" cy="154305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2029" y="4892475"/>
            <a:ext cx="1955191" cy="1466394"/>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8600" y="3228853"/>
            <a:ext cx="2018652" cy="1513989"/>
          </a:xfrm>
          <a:prstGeom prst="rect">
            <a:avLst/>
          </a:prstGeom>
        </p:spPr>
      </p:pic>
    </p:spTree>
    <p:custDataLst>
      <p:tags r:id="rId1"/>
    </p:custDataLst>
    <p:extLst>
      <p:ext uri="{BB962C8B-B14F-4D97-AF65-F5344CB8AC3E}">
        <p14:creationId xmlns:p14="http://schemas.microsoft.com/office/powerpoint/2010/main" val="2403600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rmAutofit fontScale="90000"/>
          </a:bodyPr>
          <a:lstStyle/>
          <a:p>
            <a:r>
              <a:rPr lang="en-US" i="1" dirty="0" smtClean="0"/>
              <a:t>Neptune Station: </a:t>
            </a:r>
            <a:r>
              <a:rPr lang="en-US" i="1" dirty="0"/>
              <a:t>Meteorite Observations</a:t>
            </a:r>
            <a:br>
              <a:rPr lang="en-US" i="1" dirty="0"/>
            </a:br>
            <a:r>
              <a:rPr lang="en-US" sz="2000" dirty="0"/>
              <a:t>PAGE SEVEN</a:t>
            </a:r>
            <a:endParaRPr lang="en-US" dirty="0"/>
          </a:p>
        </p:txBody>
      </p:sp>
      <p:sp>
        <p:nvSpPr>
          <p:cNvPr id="3" name="Content Placeholder 2"/>
          <p:cNvSpPr>
            <a:spLocks noGrp="1"/>
          </p:cNvSpPr>
          <p:nvPr>
            <p:ph idx="1"/>
          </p:nvPr>
        </p:nvSpPr>
        <p:spPr>
          <a:xfrm>
            <a:off x="0" y="1600200"/>
            <a:ext cx="9144000" cy="5257799"/>
          </a:xfrm>
        </p:spPr>
        <p:txBody>
          <a:bodyPr>
            <a:normAutofit/>
          </a:bodyPr>
          <a:lstStyle/>
          <a:p>
            <a:pPr marL="461772"/>
            <a:r>
              <a:rPr lang="en-US" sz="2400" i="1" dirty="0" smtClean="0"/>
              <a:t>Analyze different types of METEORITES</a:t>
            </a:r>
            <a:endParaRPr lang="en-US" sz="1200" i="1" dirty="0">
              <a:solidFill>
                <a:srgbClr val="00B050"/>
              </a:solidFill>
            </a:endParaRPr>
          </a:p>
        </p:txBody>
      </p:sp>
      <p:graphicFrame>
        <p:nvGraphicFramePr>
          <p:cNvPr id="6" name="Object 5"/>
          <p:cNvGraphicFramePr>
            <a:graphicFrameLocks noChangeAspect="1"/>
          </p:cNvGraphicFramePr>
          <p:nvPr>
            <p:extLst/>
          </p:nvPr>
        </p:nvGraphicFramePr>
        <p:xfrm>
          <a:off x="304800" y="3785584"/>
          <a:ext cx="4022460" cy="5206016"/>
        </p:xfrm>
        <a:graphic>
          <a:graphicData uri="http://schemas.openxmlformats.org/presentationml/2006/ole">
            <mc:AlternateContent xmlns:mc="http://schemas.openxmlformats.org/markup-compatibility/2006">
              <mc:Choice xmlns:v="urn:schemas-microsoft-com:vml" Requires="v">
                <p:oleObj spid="_x0000_s4108" name="Acrobat Document" r:id="rId4" imgW="5829042" imgH="7543800" progId="Acrobat.Document.2015">
                  <p:embed/>
                </p:oleObj>
              </mc:Choice>
              <mc:Fallback>
                <p:oleObj name="Acrobat Document" r:id="rId4" imgW="5829042" imgH="7543800" progId="Acrobat.Document.2015">
                  <p:embed/>
                  <p:pic>
                    <p:nvPicPr>
                      <p:cNvPr id="6" name="Object 5"/>
                      <p:cNvPicPr/>
                      <p:nvPr/>
                    </p:nvPicPr>
                    <p:blipFill>
                      <a:blip r:embed="rId5"/>
                      <a:stretch>
                        <a:fillRect/>
                      </a:stretch>
                    </p:blipFill>
                    <p:spPr>
                      <a:xfrm>
                        <a:off x="304800" y="3785584"/>
                        <a:ext cx="4022460" cy="5206016"/>
                      </a:xfrm>
                      <a:prstGeom prst="rect">
                        <a:avLst/>
                      </a:prstGeom>
                    </p:spPr>
                  </p:pic>
                </p:oleObj>
              </mc:Fallback>
            </mc:AlternateContent>
          </a:graphicData>
        </a:graphic>
      </p:graphicFrame>
      <p:pic>
        <p:nvPicPr>
          <p:cNvPr id="4" name="Picture 2" descr="http://upload.wikimedia.org/wikipedia/commons/c/c0/Earth-Moon2.jpg"/>
          <p:cNvPicPr>
            <a:picLocks noChangeAspect="1" noChangeArrowheads="1"/>
          </p:cNvPicPr>
          <p:nvPr/>
        </p:nvPicPr>
        <p:blipFill>
          <a:blip r:embed="rId6" cstate="print"/>
          <a:srcRect/>
          <a:stretch>
            <a:fillRect/>
          </a:stretch>
        </p:blipFill>
        <p:spPr bwMode="auto">
          <a:xfrm>
            <a:off x="0" y="6380204"/>
            <a:ext cx="9144000" cy="553995"/>
          </a:xfrm>
          <a:prstGeom prst="rect">
            <a:avLst/>
          </a:prstGeom>
          <a:noFill/>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800" y="3800067"/>
            <a:ext cx="3498366" cy="2594621"/>
          </a:xfrm>
          <a:prstGeom prst="rect">
            <a:avLst/>
          </a:prstGeom>
        </p:spPr>
      </p:pic>
    </p:spTree>
    <p:custDataLst>
      <p:tags r:id="rId2"/>
    </p:custDataLst>
    <p:extLst>
      <p:ext uri="{BB962C8B-B14F-4D97-AF65-F5344CB8AC3E}">
        <p14:creationId xmlns:p14="http://schemas.microsoft.com/office/powerpoint/2010/main" val="33923603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440"/>
            <a:ext cx="91440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0446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16600" b="1" dirty="0" smtClean="0">
                <a:solidFill>
                  <a:schemeClr val="tx1">
                    <a:lumMod val="85000"/>
                    <a:lumOff val="15000"/>
                  </a:schemeClr>
                </a:solidFill>
              </a:rPr>
              <a:t>The end</a:t>
            </a:r>
            <a:endParaRPr lang="en-US" sz="16600" b="1" dirty="0">
              <a:solidFill>
                <a:schemeClr val="tx1">
                  <a:lumMod val="85000"/>
                  <a:lumOff val="15000"/>
                </a:schemeClr>
              </a:solidFill>
            </a:endParaRPr>
          </a:p>
        </p:txBody>
      </p:sp>
      <p:sp>
        <p:nvSpPr>
          <p:cNvPr id="3" name="Subtitle 2"/>
          <p:cNvSpPr>
            <a:spLocks noGrp="1"/>
          </p:cNvSpPr>
          <p:nvPr>
            <p:ph type="subTitle" idx="1"/>
          </p:nvPr>
        </p:nvSpPr>
        <p:spPr/>
        <p:txBody>
          <a:bodyPr/>
          <a:lstStyle/>
          <a:p>
            <a:r>
              <a:rPr lang="en-US" dirty="0" smtClean="0">
                <a:solidFill>
                  <a:schemeClr val="tx1">
                    <a:lumMod val="85000"/>
                    <a:lumOff val="15000"/>
                  </a:schemeClr>
                </a:solidFill>
              </a:rPr>
              <a:t>Till tomorrow</a:t>
            </a:r>
            <a:endParaRPr lang="en-US" dirty="0">
              <a:solidFill>
                <a:schemeClr val="tx1">
                  <a:lumMod val="85000"/>
                  <a:lumOff val="15000"/>
                </a:schemeClr>
              </a:solidFill>
            </a:endParaRPr>
          </a:p>
        </p:txBody>
      </p:sp>
    </p:spTree>
    <p:extLst>
      <p:ext uri="{BB962C8B-B14F-4D97-AF65-F5344CB8AC3E}">
        <p14:creationId xmlns:p14="http://schemas.microsoft.com/office/powerpoint/2010/main" val="24086062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1828800" cy="1252728"/>
          </a:xfrm>
        </p:spPr>
        <p:txBody>
          <a:bodyPr>
            <a:noAutofit/>
          </a:bodyPr>
          <a:lstStyle/>
          <a:p>
            <a:r>
              <a:rPr lang="en-US" sz="3200" dirty="0"/>
              <a:t>Structure of the Moon</a:t>
            </a:r>
          </a:p>
        </p:txBody>
      </p:sp>
      <p:sp>
        <p:nvSpPr>
          <p:cNvPr id="3" name="Content Placeholder 2"/>
          <p:cNvSpPr>
            <a:spLocks noGrp="1"/>
          </p:cNvSpPr>
          <p:nvPr>
            <p:ph idx="1"/>
          </p:nvPr>
        </p:nvSpPr>
        <p:spPr>
          <a:xfrm>
            <a:off x="5715000" y="4870807"/>
            <a:ext cx="3352800" cy="1981200"/>
          </a:xfrm>
        </p:spPr>
        <p:txBody>
          <a:bodyPr>
            <a:normAutofit/>
          </a:bodyPr>
          <a:lstStyle/>
          <a:p>
            <a:r>
              <a:rPr lang="en-US" sz="2400" dirty="0">
                <a:solidFill>
                  <a:srgbClr val="FF33CC"/>
                </a:solidFill>
              </a:rPr>
              <a:t>The Moon is </a:t>
            </a:r>
            <a:r>
              <a:rPr lang="en-US" sz="2400" b="1" u="sng" dirty="0">
                <a:solidFill>
                  <a:srgbClr val="FF33CC"/>
                </a:solidFill>
              </a:rPr>
              <a:t>mostly made up of the same elements</a:t>
            </a:r>
            <a:r>
              <a:rPr lang="en-US" sz="2400" dirty="0">
                <a:solidFill>
                  <a:srgbClr val="FF33CC"/>
                </a:solidFill>
              </a:rPr>
              <a:t> that </a:t>
            </a:r>
            <a:r>
              <a:rPr lang="en-US" sz="2400" b="1" u="sng" dirty="0">
                <a:solidFill>
                  <a:srgbClr val="FF33CC"/>
                </a:solidFill>
              </a:rPr>
              <a:t>our crust and upper mantle</a:t>
            </a:r>
            <a:r>
              <a:rPr lang="en-US" sz="2400" dirty="0">
                <a:solidFill>
                  <a:srgbClr val="FF33CC"/>
                </a:solidFill>
              </a:rPr>
              <a:t> are made of</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8996" y="191408"/>
            <a:ext cx="5205413" cy="440345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898" y="3200400"/>
            <a:ext cx="5486400" cy="4086225"/>
          </a:xfrm>
          <a:prstGeom prst="rect">
            <a:avLst/>
          </a:prstGeom>
        </p:spPr>
      </p:pic>
    </p:spTree>
    <p:custDataLst>
      <p:tags r:id="rId1"/>
    </p:custDataLst>
    <p:extLst>
      <p:ext uri="{BB962C8B-B14F-4D97-AF65-F5344CB8AC3E}">
        <p14:creationId xmlns:p14="http://schemas.microsoft.com/office/powerpoint/2010/main" val="42543338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lide 15"/>
          <p:cNvPicPr>
            <a:picLocks noChangeAspect="1" noChangeArrowheads="1"/>
          </p:cNvPicPr>
          <p:nvPr/>
        </p:nvPicPr>
        <p:blipFill>
          <a:blip r:embed="rId3" cstate="print"/>
          <a:srcRect/>
          <a:stretch>
            <a:fillRect/>
          </a:stretch>
        </p:blipFill>
        <p:spPr bwMode="auto">
          <a:xfrm>
            <a:off x="609600" y="990600"/>
            <a:ext cx="8001000" cy="5334000"/>
          </a:xfrm>
          <a:prstGeom prst="rect">
            <a:avLst/>
          </a:prstGeom>
          <a:noFill/>
        </p:spPr>
      </p:pic>
    </p:spTree>
    <p:extLst>
      <p:ext uri="{BB962C8B-B14F-4D97-AF65-F5344CB8AC3E}">
        <p14:creationId xmlns:p14="http://schemas.microsoft.com/office/powerpoint/2010/main" val="15232699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4247" y="76200"/>
            <a:ext cx="9164053" cy="6858000"/>
          </a:xfrm>
          <a:prstGeom prst="rect">
            <a:avLst/>
          </a:prstGeom>
        </p:spPr>
        <p:txBody>
          <a:bodyPr vert="horz" lIns="68580" tIns="34290" rIns="68580" bIns="34290" rtlCol="0">
            <a:noAutofit/>
          </a:bodyPr>
          <a:lstStyle/>
          <a:p>
            <a:pPr marL="257175" indent="-257175" algn="ctr">
              <a:spcBef>
                <a:spcPct val="20000"/>
              </a:spcBef>
              <a:defRPr/>
            </a:pPr>
            <a:r>
              <a:rPr lang="en-US" sz="4400" b="1" u="sng" dirty="0">
                <a:solidFill>
                  <a:srgbClr val="FF0000"/>
                </a:solidFill>
              </a:rPr>
              <a:t>Facts about the Moon</a:t>
            </a:r>
            <a:r>
              <a:rPr lang="en-US" sz="4400" b="1" dirty="0">
                <a:solidFill>
                  <a:srgbClr val="FF0000"/>
                </a:solidFill>
              </a:rPr>
              <a:t>:</a:t>
            </a:r>
          </a:p>
          <a:p>
            <a:pPr marL="257175" indent="-257175">
              <a:spcBef>
                <a:spcPct val="20000"/>
              </a:spcBef>
              <a:buFont typeface="Arial" pitchFamily="34" charset="0"/>
              <a:buChar char="•"/>
              <a:defRPr/>
            </a:pPr>
            <a:r>
              <a:rPr lang="en-US" sz="3200" dirty="0">
                <a:solidFill>
                  <a:srgbClr val="D60093"/>
                </a:solidFill>
              </a:rPr>
              <a:t>Large dark areas on the moon are called </a:t>
            </a:r>
            <a:r>
              <a:rPr lang="en-US" sz="3200" dirty="0" err="1">
                <a:solidFill>
                  <a:srgbClr val="D60093"/>
                </a:solidFill>
              </a:rPr>
              <a:t>maria</a:t>
            </a:r>
            <a:r>
              <a:rPr lang="en-US" sz="3200" dirty="0">
                <a:solidFill>
                  <a:srgbClr val="D60093"/>
                </a:solidFill>
              </a:rPr>
              <a:t> </a:t>
            </a:r>
            <a:r>
              <a:rPr lang="en-US" dirty="0"/>
              <a:t>(singular: </a:t>
            </a:r>
            <a:r>
              <a:rPr lang="en-US" dirty="0">
                <a:solidFill>
                  <a:srgbClr val="D60093"/>
                </a:solidFill>
              </a:rPr>
              <a:t>mare</a:t>
            </a:r>
            <a:r>
              <a:rPr lang="en-US" dirty="0"/>
              <a:t>) </a:t>
            </a:r>
            <a:r>
              <a:rPr lang="en-US" sz="3200" dirty="0">
                <a:solidFill>
                  <a:srgbClr val="D60093"/>
                </a:solidFill>
              </a:rPr>
              <a:t>meaning oceans </a:t>
            </a:r>
            <a:r>
              <a:rPr lang="en-US" sz="3200" dirty="0"/>
              <a:t>or seas, because early observers thought that’s what they looked like. They are </a:t>
            </a:r>
            <a:r>
              <a:rPr lang="en-US" sz="3200" dirty="0">
                <a:solidFill>
                  <a:srgbClr val="D60093"/>
                </a:solidFill>
              </a:rPr>
              <a:t>evidence of large impacts </a:t>
            </a:r>
            <a:r>
              <a:rPr lang="en-US" sz="3200" dirty="0"/>
              <a:t>which left craters that were then filled in with </a:t>
            </a:r>
            <a:r>
              <a:rPr lang="en-US" sz="3200" dirty="0">
                <a:solidFill>
                  <a:srgbClr val="D60093"/>
                </a:solidFill>
              </a:rPr>
              <a:t>molten material</a:t>
            </a:r>
            <a:r>
              <a:rPr lang="en-US" sz="3200" dirty="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371850"/>
            <a:ext cx="4648200" cy="3486150"/>
          </a:xfrm>
          <a:prstGeom prst="rect">
            <a:avLst/>
          </a:prstGeom>
        </p:spPr>
      </p:pic>
    </p:spTree>
    <p:custDataLst>
      <p:tags r:id="rId1"/>
    </p:custDataLst>
    <p:extLst>
      <p:ext uri="{BB962C8B-B14F-4D97-AF65-F5344CB8AC3E}">
        <p14:creationId xmlns:p14="http://schemas.microsoft.com/office/powerpoint/2010/main" val="309748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228600"/>
            <a:ext cx="8382000" cy="5638800"/>
          </a:xfrm>
        </p:spPr>
        <p:txBody>
          <a:bodyPr>
            <a:noAutofit/>
          </a:bodyPr>
          <a:lstStyle/>
          <a:p>
            <a:r>
              <a:rPr lang="en-US" dirty="0">
                <a:solidFill>
                  <a:srgbClr val="FFFF00"/>
                </a:solidFill>
              </a:rPr>
              <a:t>The moon is </a:t>
            </a:r>
            <a:r>
              <a:rPr lang="en-US" dirty="0">
                <a:solidFill>
                  <a:srgbClr val="D60093"/>
                </a:solidFill>
              </a:rPr>
              <a:t>made</a:t>
            </a:r>
            <a:r>
              <a:rPr lang="en-US" dirty="0">
                <a:solidFill>
                  <a:srgbClr val="FFFF00"/>
                </a:solidFill>
              </a:rPr>
              <a:t> up of </a:t>
            </a:r>
            <a:r>
              <a:rPr lang="en-US" dirty="0">
                <a:solidFill>
                  <a:srgbClr val="D60093"/>
                </a:solidFill>
              </a:rPr>
              <a:t>rock and metal like earth</a:t>
            </a:r>
            <a:r>
              <a:rPr lang="en-US" dirty="0">
                <a:solidFill>
                  <a:srgbClr val="FFFF00"/>
                </a:solidFill>
              </a:rPr>
              <a:t>, but has a very </a:t>
            </a:r>
            <a:r>
              <a:rPr lang="en-US" dirty="0">
                <a:solidFill>
                  <a:srgbClr val="D60093"/>
                </a:solidFill>
              </a:rPr>
              <a:t>different density</a:t>
            </a:r>
            <a:r>
              <a:rPr lang="en-US" dirty="0">
                <a:solidFill>
                  <a:srgbClr val="FFFF00"/>
                </a:solidFill>
              </a:rPr>
              <a:t>, so this shows the moon and the earth formed at </a:t>
            </a:r>
            <a:r>
              <a:rPr lang="en-US" dirty="0">
                <a:solidFill>
                  <a:srgbClr val="D60093"/>
                </a:solidFill>
              </a:rPr>
              <a:t>different times</a:t>
            </a:r>
            <a:r>
              <a:rPr lang="en-US" dirty="0">
                <a:solidFill>
                  <a:srgbClr val="FFFF00"/>
                </a:solidFill>
              </a:rPr>
              <a:t>.</a:t>
            </a:r>
          </a:p>
          <a:p>
            <a:r>
              <a:rPr lang="en-US" dirty="0" smtClean="0">
                <a:solidFill>
                  <a:srgbClr val="FFFF00"/>
                </a:solidFill>
              </a:rPr>
              <a:t>Because </a:t>
            </a:r>
            <a:r>
              <a:rPr lang="en-US" dirty="0">
                <a:solidFill>
                  <a:srgbClr val="FFFF00"/>
                </a:solidFill>
              </a:rPr>
              <a:t>of its large size (and large gravitational influence), it is believed the moon has helped to </a:t>
            </a:r>
            <a:r>
              <a:rPr lang="en-US" dirty="0">
                <a:solidFill>
                  <a:srgbClr val="D60093"/>
                </a:solidFill>
              </a:rPr>
              <a:t>protect earth from past collisions</a:t>
            </a:r>
            <a:r>
              <a:rPr lang="en-US" dirty="0">
                <a:solidFill>
                  <a:srgbClr val="FFFF00"/>
                </a:solidFill>
              </a:rPr>
              <a:t>.</a:t>
            </a:r>
          </a:p>
          <a:p>
            <a:r>
              <a:rPr lang="en-US" dirty="0">
                <a:solidFill>
                  <a:srgbClr val="FFFF00"/>
                </a:solidFill>
              </a:rPr>
              <a:t>Even though the moon is our closest  celestial neighbor, it is still, on average </a:t>
            </a:r>
            <a:r>
              <a:rPr lang="en-US" dirty="0">
                <a:solidFill>
                  <a:srgbClr val="D60093"/>
                </a:solidFill>
              </a:rPr>
              <a:t>385,000 km </a:t>
            </a:r>
            <a:r>
              <a:rPr lang="en-US" dirty="0">
                <a:solidFill>
                  <a:srgbClr val="FFFF00"/>
                </a:solidFill>
              </a:rPr>
              <a:t>(240,000mi, 1.3 light seconds) </a:t>
            </a:r>
            <a:r>
              <a:rPr lang="en-US" dirty="0">
                <a:solidFill>
                  <a:srgbClr val="D60093"/>
                </a:solidFill>
              </a:rPr>
              <a:t>away</a:t>
            </a:r>
            <a:r>
              <a:rPr lang="en-US" dirty="0">
                <a:solidFill>
                  <a:srgbClr val="FFFF00"/>
                </a:solidFill>
              </a:rPr>
              <a:t> from us. </a:t>
            </a:r>
            <a:endParaRPr lang="en-US" dirty="0" smtClean="0">
              <a:solidFill>
                <a:srgbClr val="FFFF00"/>
              </a:solidFill>
            </a:endParaRPr>
          </a:p>
          <a:p>
            <a:r>
              <a:rPr lang="en-US" dirty="0" smtClean="0">
                <a:solidFill>
                  <a:srgbClr val="FFFF00"/>
                </a:solidFill>
              </a:rPr>
              <a:t>The </a:t>
            </a:r>
            <a:r>
              <a:rPr lang="en-US" dirty="0">
                <a:solidFill>
                  <a:srgbClr val="FFFF00"/>
                </a:solidFill>
              </a:rPr>
              <a:t>moon is still the only other place in the universe that humans have visited.</a:t>
            </a:r>
          </a:p>
        </p:txBody>
      </p:sp>
      <p:pic>
        <p:nvPicPr>
          <p:cNvPr id="21506" name="Picture 2" descr="http://upload.wikimedia.org/wikipedia/commons/c/c0/Earth-Moon2.jpg"/>
          <p:cNvPicPr>
            <a:picLocks noChangeAspect="1" noChangeArrowheads="1"/>
          </p:cNvPicPr>
          <p:nvPr/>
        </p:nvPicPr>
        <p:blipFill>
          <a:blip r:embed="rId3" cstate="print"/>
          <a:srcRect/>
          <a:stretch>
            <a:fillRect/>
          </a:stretch>
        </p:blipFill>
        <p:spPr bwMode="auto">
          <a:xfrm>
            <a:off x="0" y="6380205"/>
            <a:ext cx="9144000" cy="457200"/>
          </a:xfrm>
          <a:prstGeom prst="rect">
            <a:avLst/>
          </a:prstGeom>
          <a:noFill/>
        </p:spPr>
      </p:pic>
    </p:spTree>
    <p:custDataLst>
      <p:tags r:id="rId1"/>
    </p:custDataLst>
    <p:extLst>
      <p:ext uri="{BB962C8B-B14F-4D97-AF65-F5344CB8AC3E}">
        <p14:creationId xmlns:p14="http://schemas.microsoft.com/office/powerpoint/2010/main" val="254572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1506"/>
                                        </p:tgtEl>
                                        <p:attrNameLst>
                                          <p:attrName>style.visibility</p:attrName>
                                        </p:attrNameLst>
                                      </p:cBhvr>
                                      <p:to>
                                        <p:strVal val="visible"/>
                                      </p:to>
                                    </p:set>
                                    <p:animEffect transition="in" filter="blinds(horizontal)">
                                      <p:cBhvr>
                                        <p:cTn id="2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CC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CC00"/>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3808</TotalTime>
  <Words>2740</Words>
  <Application>Microsoft Office PowerPoint</Application>
  <PresentationFormat>On-screen Show (4:3)</PresentationFormat>
  <Paragraphs>189</Paragraphs>
  <Slides>58</Slides>
  <Notes>23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7" baseType="lpstr">
      <vt:lpstr>Arial</vt:lpstr>
      <vt:lpstr>Calibri</vt:lpstr>
      <vt:lpstr>Cambria</vt:lpstr>
      <vt:lpstr>Cambria Math</vt:lpstr>
      <vt:lpstr>Kristen ITC</vt:lpstr>
      <vt:lpstr>Stencil</vt:lpstr>
      <vt:lpstr>Times New Roman</vt:lpstr>
      <vt:lpstr>Default Design</vt:lpstr>
      <vt:lpstr>Acrobat Document</vt:lpstr>
      <vt:lpstr>PowerPoint Presentation</vt:lpstr>
      <vt:lpstr>Test Yesterday</vt:lpstr>
      <vt:lpstr>When you are done with bellwork, Please Create This</vt:lpstr>
      <vt:lpstr>Fill in your chart by reading this</vt:lpstr>
      <vt:lpstr>Formation of the Moon</vt:lpstr>
      <vt:lpstr>Structure of the Moon</vt:lpstr>
      <vt:lpstr>PowerPoint Presentation</vt:lpstr>
      <vt:lpstr>PowerPoint Presentation</vt:lpstr>
      <vt:lpstr>PowerPoint Presentation</vt:lpstr>
      <vt:lpstr>The Sun, Earth and the moon – to scale   </vt:lpstr>
      <vt:lpstr>PowerPoint Presentation</vt:lpstr>
      <vt:lpstr>This is better…(though not to scale)</vt:lpstr>
      <vt:lpstr>PowerPoint Presentation</vt:lpstr>
      <vt:lpstr>PowerPoint Presentation</vt:lpstr>
      <vt:lpstr>Millions of impact craters</vt:lpstr>
      <vt:lpstr>No Atmosphere</vt:lpstr>
      <vt:lpstr>Very Fine Regolith</vt:lpstr>
      <vt:lpstr>PowerPoint Presentation</vt:lpstr>
      <vt:lpstr>PowerPoint Presentation</vt:lpstr>
      <vt:lpstr>PowerPoint Presentation</vt:lpstr>
      <vt:lpstr>PowerPoint Presentation</vt:lpstr>
      <vt:lpstr>PowerPoint Presentation</vt:lpstr>
      <vt:lpstr>Apollo Missions</vt:lpstr>
      <vt:lpstr>PowerPoint Presentation</vt:lpstr>
      <vt:lpstr>PowerPoint Presentation</vt:lpstr>
      <vt:lpstr>PowerPoint Presentation</vt:lpstr>
      <vt:lpstr>PowerPoint Presentation</vt:lpstr>
      <vt:lpstr>PowerPoint Presentation</vt:lpstr>
      <vt:lpstr>Astronaut activities on the lunar surface</vt:lpstr>
      <vt:lpstr>PowerPoint Presentation</vt:lpstr>
      <vt:lpstr>How do we know?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Caring for the Samples on Earth</vt:lpstr>
      <vt:lpstr>PowerPoint Presentation</vt:lpstr>
      <vt:lpstr>PowerPoint Presentation</vt:lpstr>
      <vt:lpstr>PowerPoint Presentation</vt:lpstr>
      <vt:lpstr>7 Moon Stations </vt:lpstr>
      <vt:lpstr>Mercury Station: Moon Rocks Observations PAGE ONE</vt:lpstr>
      <vt:lpstr>Venus Station: Moon Crash Landing PAGE TWO</vt:lpstr>
      <vt:lpstr>Mars Station: Apollo Landing Sites  PAGE THREE</vt:lpstr>
      <vt:lpstr>Jupiter Station: Moon Information  PAGE FOUR</vt:lpstr>
      <vt:lpstr>Saturn Station: Moon Landforms PAGE FIVE</vt:lpstr>
      <vt:lpstr>Uranus Station: Moon Rock Classification PAGE SIX</vt:lpstr>
      <vt:lpstr>Neptune Station: Meteorite Observations PAGE SEVEN</vt:lpstr>
      <vt:lpstr>PowerPoint Presentation</vt:lpstr>
      <vt:lpstr>The end</vt:lpstr>
    </vt:vector>
  </TitlesOfParts>
  <Company>NASA ODIN/OSF Seat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lmortiz</dc:creator>
  <cp:lastModifiedBy>Hyatt, Evan K.</cp:lastModifiedBy>
  <cp:revision>215</cp:revision>
  <dcterms:created xsi:type="dcterms:W3CDTF">2004-08-17T18:09:32Z</dcterms:created>
  <dcterms:modified xsi:type="dcterms:W3CDTF">2018-10-18T11:37:27Z</dcterms:modified>
</cp:coreProperties>
</file>