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3"/>
  </p:notesMasterIdLst>
  <p:handoutMasterIdLst>
    <p:handoutMasterId r:id="rId24"/>
  </p:handoutMasterIdLst>
  <p:sldIdLst>
    <p:sldId id="398" r:id="rId3"/>
    <p:sldId id="399" r:id="rId4"/>
    <p:sldId id="400" r:id="rId5"/>
    <p:sldId id="409" r:id="rId6"/>
    <p:sldId id="408" r:id="rId7"/>
    <p:sldId id="379" r:id="rId8"/>
    <p:sldId id="380" r:id="rId9"/>
    <p:sldId id="381" r:id="rId10"/>
    <p:sldId id="382" r:id="rId11"/>
    <p:sldId id="383" r:id="rId12"/>
    <p:sldId id="410" r:id="rId13"/>
    <p:sldId id="385" r:id="rId14"/>
    <p:sldId id="407" r:id="rId15"/>
    <p:sldId id="406" r:id="rId16"/>
    <p:sldId id="387" r:id="rId17"/>
    <p:sldId id="388" r:id="rId18"/>
    <p:sldId id="389" r:id="rId19"/>
    <p:sldId id="405" r:id="rId20"/>
    <p:sldId id="390" r:id="rId21"/>
    <p:sldId id="402" r:id="rId22"/>
  </p:sldIdLst>
  <p:sldSz cx="12188825"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339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93" autoAdjust="0"/>
    <p:restoredTop sz="94629" autoAdjust="0"/>
  </p:normalViewPr>
  <p:slideViewPr>
    <p:cSldViewPr showGuides="1">
      <p:cViewPr varScale="1">
        <p:scale>
          <a:sx n="91" d="100"/>
          <a:sy n="91" d="100"/>
        </p:scale>
        <p:origin x="90" y="10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2/13/2018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2/13/2018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2907BB8E-37F7-4190-891C-93E31EA31A4C}" type="slidenum">
              <a:rPr lang="en-US" smtClean="0"/>
              <a:pPr/>
              <a:t>1</a:t>
            </a:fld>
            <a:endParaRPr lang="en-US"/>
          </a:p>
        </p:txBody>
      </p:sp>
    </p:spTree>
    <p:extLst>
      <p:ext uri="{BB962C8B-B14F-4D97-AF65-F5344CB8AC3E}">
        <p14:creationId xmlns:p14="http://schemas.microsoft.com/office/powerpoint/2010/main" val="319445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en-US" smtClean="0"/>
              <a:t>2</a:t>
            </a:fld>
            <a:endParaRPr lang="en-US"/>
          </a:p>
        </p:txBody>
      </p:sp>
    </p:spTree>
    <p:extLst>
      <p:ext uri="{BB962C8B-B14F-4D97-AF65-F5344CB8AC3E}">
        <p14:creationId xmlns:p14="http://schemas.microsoft.com/office/powerpoint/2010/main" val="2598034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2/13/2018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2/13/2018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2/13/2018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t>2/13/2018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t>2/13/2018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t>2/13/2018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t>2/13/2018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t>2/13/2018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2/13/2018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2/13/2018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2/13/2018</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cience.nasa.gov/em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hyperlink" Target="http://www.chromoscope.net/" TargetMode="External"/><Relationship Id="rId4" Type="http://schemas.openxmlformats.org/officeDocument/2006/relationships/hyperlink" Target="https://science.nasa.gov/em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274638"/>
            <a:ext cx="8077200" cy="1143000"/>
          </a:xfrm>
        </p:spPr>
        <p:txBody>
          <a:bodyPr>
            <a:normAutofit/>
          </a:bodyPr>
          <a:lstStyle/>
          <a:p>
            <a:r>
              <a:rPr lang="en-US" dirty="0"/>
              <a:t>Make sure you’ve answered the question of the day from yesterday</a:t>
            </a:r>
          </a:p>
        </p:txBody>
      </p:sp>
      <p:sp>
        <p:nvSpPr>
          <p:cNvPr id="3" name="Content Placeholder 2"/>
          <p:cNvSpPr>
            <a:spLocks noGrp="1"/>
          </p:cNvSpPr>
          <p:nvPr>
            <p:ph idx="1"/>
          </p:nvPr>
        </p:nvSpPr>
        <p:spPr/>
        <p:txBody>
          <a:bodyPr>
            <a:normAutofit/>
          </a:bodyPr>
          <a:lstStyle/>
          <a:p>
            <a:r>
              <a:rPr lang="en-US" sz="3200" dirty="0">
                <a:solidFill>
                  <a:schemeClr val="accent6">
                    <a:lumMod val="40000"/>
                    <a:lumOff val="60000"/>
                  </a:schemeClr>
                </a:solidFill>
              </a:rPr>
              <a:t>What can we learn by observing the light (spectrum) of an object?</a:t>
            </a:r>
          </a:p>
        </p:txBody>
      </p:sp>
    </p:spTree>
    <p:custDataLst>
      <p:tags r:id="rId1"/>
    </p:custDataLst>
    <p:extLst>
      <p:ext uri="{BB962C8B-B14F-4D97-AF65-F5344CB8AC3E}">
        <p14:creationId xmlns:p14="http://schemas.microsoft.com/office/powerpoint/2010/main" val="376776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0"/>
            <a:ext cx="8229600" cy="1399032"/>
          </a:xfrm>
        </p:spPr>
        <p:txBody>
          <a:bodyPr/>
          <a:lstStyle/>
          <a:p>
            <a:r>
              <a:rPr lang="en-US" dirty="0"/>
              <a:t>ULTRAVIOLET RADIATION</a:t>
            </a:r>
          </a:p>
        </p:txBody>
      </p:sp>
      <p:sp>
        <p:nvSpPr>
          <p:cNvPr id="3" name="Content Placeholder 2"/>
          <p:cNvSpPr>
            <a:spLocks noGrp="1"/>
          </p:cNvSpPr>
          <p:nvPr>
            <p:ph idx="1"/>
          </p:nvPr>
        </p:nvSpPr>
        <p:spPr>
          <a:xfrm>
            <a:off x="1751012" y="1600200"/>
            <a:ext cx="3810000" cy="5257800"/>
          </a:xfrm>
        </p:spPr>
        <p:txBody>
          <a:bodyPr>
            <a:normAutofit/>
          </a:bodyPr>
          <a:lstStyle/>
          <a:p>
            <a:r>
              <a:rPr lang="en-US" dirty="0"/>
              <a:t>Ultraviolet (UV) light has shorter wavelengths than visible light. </a:t>
            </a:r>
          </a:p>
          <a:p>
            <a:r>
              <a:rPr lang="en-US" dirty="0">
                <a:solidFill>
                  <a:srgbClr val="FF0000"/>
                </a:solidFill>
              </a:rPr>
              <a:t>UV waves are invisible to the human eye, but some insects, such as bumblebees, can see them. </a:t>
            </a:r>
          </a:p>
          <a:p>
            <a:r>
              <a:rPr lang="en-US" dirty="0">
                <a:solidFill>
                  <a:srgbClr val="FF0000"/>
                </a:solidFill>
              </a:rPr>
              <a:t>UV light kills cells (hence sunburns), so medical personnel will use UV light to sterilize their equipment</a:t>
            </a:r>
          </a:p>
        </p:txBody>
      </p:sp>
      <p:pic>
        <p:nvPicPr>
          <p:cNvPr id="4098" name="Picture 2" descr="false-color image shows how the Earth glows in ultraviolet (UV) light"/>
          <p:cNvPicPr>
            <a:picLocks noChangeAspect="1" noChangeArrowheads="1"/>
          </p:cNvPicPr>
          <p:nvPr/>
        </p:nvPicPr>
        <p:blipFill>
          <a:blip r:embed="rId2" cstate="print"/>
          <a:srcRect/>
          <a:stretch>
            <a:fillRect/>
          </a:stretch>
        </p:blipFill>
        <p:spPr bwMode="auto">
          <a:xfrm>
            <a:off x="6780213" y="4114800"/>
            <a:ext cx="2903911" cy="2438400"/>
          </a:xfrm>
          <a:prstGeom prst="rect">
            <a:avLst/>
          </a:prstGeom>
          <a:noFill/>
        </p:spPr>
      </p:pic>
      <p:pic>
        <p:nvPicPr>
          <p:cNvPr id="4100" name="Picture 4" descr="An Ultraviolet image of the Sun showing detail of solar flares and sun spot activity that is not visible to our eyes."/>
          <p:cNvPicPr>
            <a:picLocks noChangeAspect="1" noChangeArrowheads="1"/>
          </p:cNvPicPr>
          <p:nvPr/>
        </p:nvPicPr>
        <p:blipFill>
          <a:blip r:embed="rId3" cstate="print"/>
          <a:srcRect/>
          <a:stretch>
            <a:fillRect/>
          </a:stretch>
        </p:blipFill>
        <p:spPr bwMode="auto">
          <a:xfrm>
            <a:off x="6094413" y="1143000"/>
            <a:ext cx="4206681" cy="2895600"/>
          </a:xfrm>
          <a:prstGeom prst="rect">
            <a:avLst/>
          </a:prstGeom>
          <a:noFill/>
        </p:spPr>
      </p:pic>
    </p:spTree>
    <p:extLst>
      <p:ext uri="{BB962C8B-B14F-4D97-AF65-F5344CB8AC3E}">
        <p14:creationId xmlns:p14="http://schemas.microsoft.com/office/powerpoint/2010/main" val="374046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0"/>
            <a:ext cx="8229600" cy="1399032"/>
          </a:xfrm>
        </p:spPr>
        <p:txBody>
          <a:bodyPr/>
          <a:lstStyle/>
          <a:p>
            <a:r>
              <a:rPr lang="en-US" dirty="0"/>
              <a:t>XRAYS</a:t>
            </a:r>
          </a:p>
        </p:txBody>
      </p:sp>
      <p:sp>
        <p:nvSpPr>
          <p:cNvPr id="3" name="Content Placeholder 2"/>
          <p:cNvSpPr>
            <a:spLocks noGrp="1"/>
          </p:cNvSpPr>
          <p:nvPr>
            <p:ph idx="1"/>
          </p:nvPr>
        </p:nvSpPr>
        <p:spPr>
          <a:xfrm>
            <a:off x="1522412" y="1295400"/>
            <a:ext cx="4572000" cy="5486400"/>
          </a:xfrm>
        </p:spPr>
        <p:txBody>
          <a:bodyPr>
            <a:normAutofit/>
          </a:bodyPr>
          <a:lstStyle/>
          <a:p>
            <a:r>
              <a:rPr lang="en-US" dirty="0"/>
              <a:t>X-rays have much higher energy and much shorter wavelengths than ultraviolet light, and scientists usually refer to x-rays in terms of their energy rather than their wavelength. </a:t>
            </a:r>
          </a:p>
          <a:p>
            <a:r>
              <a:rPr lang="en-US" dirty="0"/>
              <a:t>This is partially because x-rays have very small wavelengths, and </a:t>
            </a:r>
            <a:r>
              <a:rPr lang="en-US" dirty="0">
                <a:solidFill>
                  <a:srgbClr val="FF0000"/>
                </a:solidFill>
              </a:rPr>
              <a:t>some x-rays are no bigger than a single atom of many elements.</a:t>
            </a:r>
          </a:p>
          <a:p>
            <a:r>
              <a:rPr lang="en-US" dirty="0">
                <a:solidFill>
                  <a:srgbClr val="FF0000"/>
                </a:solidFill>
              </a:rPr>
              <a:t>This allows them to go through soft tissue of our bodies, but not through hard things like bones or teeth.</a:t>
            </a:r>
          </a:p>
        </p:txBody>
      </p:sp>
      <p:pic>
        <p:nvPicPr>
          <p:cNvPr id="3074" name="Picture 2" descr="A vibrant multi-colored cloud describes how supernova CAS-A looks in this x-ray image composite."/>
          <p:cNvPicPr>
            <a:picLocks noChangeAspect="1" noChangeArrowheads="1"/>
          </p:cNvPicPr>
          <p:nvPr/>
        </p:nvPicPr>
        <p:blipFill>
          <a:blip r:embed="rId2" cstate="print"/>
          <a:srcRect/>
          <a:stretch>
            <a:fillRect/>
          </a:stretch>
        </p:blipFill>
        <p:spPr bwMode="auto">
          <a:xfrm>
            <a:off x="6399213" y="381000"/>
            <a:ext cx="3874575" cy="2667000"/>
          </a:xfrm>
          <a:prstGeom prst="rect">
            <a:avLst/>
          </a:prstGeom>
          <a:noFill/>
        </p:spPr>
      </p:pic>
      <p:pic>
        <p:nvPicPr>
          <p:cNvPr id="7" name="Picture 6">
            <a:extLst>
              <a:ext uri="{FF2B5EF4-FFF2-40B4-BE49-F238E27FC236}">
                <a16:creationId xmlns:a16="http://schemas.microsoft.com/office/drawing/2014/main" id="{4310E330-4EA7-4B5B-8923-6CDA8CAA5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612" y="3048000"/>
            <a:ext cx="2847975" cy="4286250"/>
          </a:xfrm>
          <a:prstGeom prst="rect">
            <a:avLst/>
          </a:prstGeom>
        </p:spPr>
      </p:pic>
      <p:pic>
        <p:nvPicPr>
          <p:cNvPr id="9" name="Picture 8">
            <a:extLst>
              <a:ext uri="{FF2B5EF4-FFF2-40B4-BE49-F238E27FC236}">
                <a16:creationId xmlns:a16="http://schemas.microsoft.com/office/drawing/2014/main" id="{529C30DD-B080-454E-BD84-C6EF1A90E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0988" y="3040117"/>
            <a:ext cx="2990850" cy="4286250"/>
          </a:xfrm>
          <a:prstGeom prst="rect">
            <a:avLst/>
          </a:prstGeom>
        </p:spPr>
      </p:pic>
    </p:spTree>
    <p:extLst>
      <p:ext uri="{BB962C8B-B14F-4D97-AF65-F5344CB8AC3E}">
        <p14:creationId xmlns:p14="http://schemas.microsoft.com/office/powerpoint/2010/main" val="318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228600"/>
            <a:ext cx="8229600" cy="1399032"/>
          </a:xfrm>
        </p:spPr>
        <p:txBody>
          <a:bodyPr/>
          <a:lstStyle/>
          <a:p>
            <a:r>
              <a:rPr lang="en-US" dirty="0"/>
              <a:t>GAMMA RAYS</a:t>
            </a:r>
          </a:p>
        </p:txBody>
      </p:sp>
      <p:pic>
        <p:nvPicPr>
          <p:cNvPr id="2050" name="Picture 2" descr="An image of a gamma ray burst seen in gamma rays on left show s a bright burst of yellow, orange and red. The image on the right shows the same burst in visible and Ultraviolet as just a bright star in the center with some slight red and green coloring surrounding the star."/>
          <p:cNvPicPr>
            <a:picLocks noChangeAspect="1" noChangeArrowheads="1"/>
          </p:cNvPicPr>
          <p:nvPr/>
        </p:nvPicPr>
        <p:blipFill>
          <a:blip r:embed="rId3" cstate="print"/>
          <a:srcRect/>
          <a:stretch>
            <a:fillRect/>
          </a:stretch>
        </p:blipFill>
        <p:spPr bwMode="auto">
          <a:xfrm>
            <a:off x="6094412" y="3581400"/>
            <a:ext cx="4317384" cy="2971800"/>
          </a:xfrm>
          <a:prstGeom prst="rect">
            <a:avLst/>
          </a:prstGeom>
          <a:noFill/>
        </p:spPr>
      </p:pic>
      <p:pic>
        <p:nvPicPr>
          <p:cNvPr id="2052" name="Picture 4" descr="an all-sky color map of gamma ray sources in the night sky.  A large bright area of gamma ray sources from the Milky Way galaxy stretch across the center."/>
          <p:cNvPicPr>
            <a:picLocks noChangeAspect="1" noChangeArrowheads="1"/>
          </p:cNvPicPr>
          <p:nvPr/>
        </p:nvPicPr>
        <p:blipFill>
          <a:blip r:embed="rId4" cstate="print"/>
          <a:srcRect/>
          <a:stretch>
            <a:fillRect/>
          </a:stretch>
        </p:blipFill>
        <p:spPr bwMode="auto">
          <a:xfrm>
            <a:off x="3779104" y="1600200"/>
            <a:ext cx="6887308" cy="1790700"/>
          </a:xfrm>
          <a:prstGeom prst="rect">
            <a:avLst/>
          </a:prstGeom>
          <a:noFill/>
        </p:spPr>
      </p:pic>
      <p:sp>
        <p:nvSpPr>
          <p:cNvPr id="3" name="Content Placeholder 2"/>
          <p:cNvSpPr>
            <a:spLocks noGrp="1"/>
          </p:cNvSpPr>
          <p:nvPr>
            <p:ph idx="1"/>
          </p:nvPr>
        </p:nvSpPr>
        <p:spPr>
          <a:xfrm>
            <a:off x="1522412" y="1219200"/>
            <a:ext cx="4419600" cy="5638800"/>
          </a:xfrm>
        </p:spPr>
        <p:txBody>
          <a:bodyPr>
            <a:normAutofit/>
          </a:bodyPr>
          <a:lstStyle/>
          <a:p>
            <a:r>
              <a:rPr lang="en-US" dirty="0"/>
              <a:t>Gamma rays have the smallest wavelengths and the </a:t>
            </a:r>
            <a:r>
              <a:rPr lang="en-US" dirty="0">
                <a:solidFill>
                  <a:srgbClr val="FF0000"/>
                </a:solidFill>
              </a:rPr>
              <a:t>most energy </a:t>
            </a:r>
            <a:r>
              <a:rPr lang="en-US" dirty="0"/>
              <a:t>of any wave in the electromagnetic spectrum.</a:t>
            </a:r>
          </a:p>
          <a:p>
            <a:r>
              <a:rPr lang="en-US" dirty="0"/>
              <a:t>They are </a:t>
            </a:r>
            <a:r>
              <a:rPr lang="en-US" dirty="0">
                <a:solidFill>
                  <a:srgbClr val="FF0000"/>
                </a:solidFill>
              </a:rPr>
              <a:t>produced by the hottest and most energetic objects in the universe, such as neutron stars and pulsars, supernova explosions, and regions around black holes</a:t>
            </a:r>
            <a:r>
              <a:rPr lang="en-US" dirty="0"/>
              <a:t>. </a:t>
            </a:r>
          </a:p>
          <a:p>
            <a:r>
              <a:rPr lang="en-US" dirty="0"/>
              <a:t>On Earth, gamma waves are generated by </a:t>
            </a:r>
            <a:r>
              <a:rPr lang="en-US" dirty="0">
                <a:solidFill>
                  <a:srgbClr val="FF0000"/>
                </a:solidFill>
              </a:rPr>
              <a:t>nuclear explosions, lightning, and the less dramatic activity of radioactive decay</a:t>
            </a:r>
            <a:r>
              <a:rPr lang="en-US" dirty="0"/>
              <a:t>.</a:t>
            </a:r>
          </a:p>
        </p:txBody>
      </p:sp>
    </p:spTree>
    <p:custDataLst>
      <p:tags r:id="rId1"/>
    </p:custDataLst>
    <p:extLst>
      <p:ext uri="{BB962C8B-B14F-4D97-AF65-F5344CB8AC3E}">
        <p14:creationId xmlns:p14="http://schemas.microsoft.com/office/powerpoint/2010/main" val="38905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392669"/>
            <a:ext cx="9144001" cy="1371600"/>
          </a:xfrm>
        </p:spPr>
        <p:txBody>
          <a:bodyPr/>
          <a:lstStyle/>
          <a:p>
            <a:r>
              <a:rPr lang="en-US" dirty="0"/>
              <a:t>If you need more information	</a:t>
            </a:r>
          </a:p>
        </p:txBody>
      </p:sp>
      <p:sp>
        <p:nvSpPr>
          <p:cNvPr id="3" name="Content Placeholder 2"/>
          <p:cNvSpPr>
            <a:spLocks noGrp="1"/>
          </p:cNvSpPr>
          <p:nvPr>
            <p:ph idx="1"/>
          </p:nvPr>
        </p:nvSpPr>
        <p:spPr>
          <a:xfrm>
            <a:off x="760412" y="1143000"/>
            <a:ext cx="9134391" cy="4114801"/>
          </a:xfrm>
        </p:spPr>
        <p:txBody>
          <a:bodyPr/>
          <a:lstStyle/>
          <a:p>
            <a:r>
              <a:rPr lang="en-US" dirty="0"/>
              <a:t>NASA is a great place to turn</a:t>
            </a:r>
          </a:p>
          <a:p>
            <a:endParaRPr lang="en-US" dirty="0"/>
          </a:p>
          <a:p>
            <a:endParaRPr lang="en-US" dirty="0"/>
          </a:p>
        </p:txBody>
      </p:sp>
      <p:sp>
        <p:nvSpPr>
          <p:cNvPr id="5" name="Rectangle 4"/>
          <p:cNvSpPr/>
          <p:nvPr/>
        </p:nvSpPr>
        <p:spPr>
          <a:xfrm>
            <a:off x="0" y="4038600"/>
            <a:ext cx="4488729" cy="523220"/>
          </a:xfrm>
          <a:prstGeom prst="rect">
            <a:avLst/>
          </a:prstGeom>
        </p:spPr>
        <p:txBody>
          <a:bodyPr wrap="none">
            <a:spAutoFit/>
          </a:bodyPr>
          <a:lstStyle/>
          <a:p>
            <a:r>
              <a:rPr lang="en-US" sz="2800" dirty="0">
                <a:solidFill>
                  <a:schemeClr val="accent4">
                    <a:lumMod val="50000"/>
                  </a:schemeClr>
                </a:solidFill>
                <a:hlinkClick r:id="rId2"/>
              </a:rPr>
              <a:t>https://science.nasa.gov/ems</a:t>
            </a:r>
            <a:endParaRPr lang="en-US" sz="2800" dirty="0">
              <a:solidFill>
                <a:schemeClr val="accent4">
                  <a:lumMod val="50000"/>
                </a:schemeClr>
              </a:solidFill>
            </a:endParaRPr>
          </a:p>
        </p:txBody>
      </p:sp>
      <p:pic>
        <p:nvPicPr>
          <p:cNvPr id="7" name="Picture 6">
            <a:extLst>
              <a:ext uri="{FF2B5EF4-FFF2-40B4-BE49-F238E27FC236}">
                <a16:creationId xmlns:a16="http://schemas.microsoft.com/office/drawing/2014/main" id="{FC60D971-A8CA-43FB-9B1A-09D81BCB6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012" y="293130"/>
            <a:ext cx="6207597" cy="6564869"/>
          </a:xfrm>
          <a:prstGeom prst="rect">
            <a:avLst/>
          </a:prstGeom>
        </p:spPr>
      </p:pic>
    </p:spTree>
    <p:extLst>
      <p:ext uri="{BB962C8B-B14F-4D97-AF65-F5344CB8AC3E}">
        <p14:creationId xmlns:p14="http://schemas.microsoft.com/office/powerpoint/2010/main" val="89441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267494"/>
            <a:ext cx="8991600" cy="699516"/>
          </a:xfrm>
        </p:spPr>
        <p:txBody>
          <a:bodyPr>
            <a:normAutofit fontScale="90000"/>
          </a:bodyPr>
          <a:lstStyle/>
          <a:p>
            <a:r>
              <a:rPr lang="en-US" dirty="0"/>
              <a:t>Based on the following picture, Why do you think we send telescopes to space?</a:t>
            </a:r>
          </a:p>
        </p:txBody>
      </p:sp>
      <p:pic>
        <p:nvPicPr>
          <p:cNvPr id="4" name="Content Placeholder 3"/>
          <p:cNvPicPr>
            <a:picLocks noGrp="1" noChangeAspect="1"/>
          </p:cNvPicPr>
          <p:nvPr>
            <p:ph idx="1"/>
          </p:nvPr>
        </p:nvPicPr>
        <p:blipFill>
          <a:blip r:embed="rId3"/>
          <a:stretch>
            <a:fillRect/>
          </a:stretch>
        </p:blipFill>
        <p:spPr>
          <a:xfrm>
            <a:off x="4799012" y="953058"/>
            <a:ext cx="6477000" cy="5727032"/>
          </a:xfrm>
          <a:prstGeom prst="rect">
            <a:avLst/>
          </a:prstGeom>
        </p:spPr>
      </p:pic>
      <p:sp>
        <p:nvSpPr>
          <p:cNvPr id="3" name="Rectangle 2"/>
          <p:cNvSpPr/>
          <p:nvPr/>
        </p:nvSpPr>
        <p:spPr>
          <a:xfrm>
            <a:off x="531813" y="3289407"/>
            <a:ext cx="3657600" cy="1384995"/>
          </a:xfrm>
          <a:prstGeom prst="rect">
            <a:avLst/>
          </a:prstGeom>
        </p:spPr>
        <p:txBody>
          <a:bodyPr wrap="square">
            <a:spAutoFit/>
          </a:bodyPr>
          <a:lstStyle/>
          <a:p>
            <a:r>
              <a:rPr lang="en-US" sz="4800" dirty="0"/>
              <a:t>Part B:</a:t>
            </a:r>
          </a:p>
          <a:p>
            <a:r>
              <a:rPr lang="en-US" dirty="0"/>
              <a:t>This is the second thing I’m looking for on Monday</a:t>
            </a:r>
          </a:p>
        </p:txBody>
      </p:sp>
    </p:spTree>
    <p:custDataLst>
      <p:tags r:id="rId1"/>
    </p:custDataLst>
    <p:extLst>
      <p:ext uri="{BB962C8B-B14F-4D97-AF65-F5344CB8AC3E}">
        <p14:creationId xmlns:p14="http://schemas.microsoft.com/office/powerpoint/2010/main" val="324561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208213" y="990601"/>
          <a:ext cx="7996689" cy="4618007"/>
        </p:xfrm>
        <a:graphic>
          <a:graphicData uri="http://schemas.openxmlformats.org/drawingml/2006/table">
            <a:tbl>
              <a:tblPr>
                <a:tableStyleId>{284E427A-3D55-4303-BF80-6455036E1DE7}</a:tableStyleId>
              </a:tblPr>
              <a:tblGrid>
                <a:gridCol w="2665563">
                  <a:extLst>
                    <a:ext uri="{9D8B030D-6E8A-4147-A177-3AD203B41FA5}">
                      <a16:colId xmlns:a16="http://schemas.microsoft.com/office/drawing/2014/main" val="20000"/>
                    </a:ext>
                  </a:extLst>
                </a:gridCol>
                <a:gridCol w="2665563">
                  <a:extLst>
                    <a:ext uri="{9D8B030D-6E8A-4147-A177-3AD203B41FA5}">
                      <a16:colId xmlns:a16="http://schemas.microsoft.com/office/drawing/2014/main" val="20001"/>
                    </a:ext>
                  </a:extLst>
                </a:gridCol>
                <a:gridCol w="2665563">
                  <a:extLst>
                    <a:ext uri="{9D8B030D-6E8A-4147-A177-3AD203B41FA5}">
                      <a16:colId xmlns:a16="http://schemas.microsoft.com/office/drawing/2014/main" val="20002"/>
                    </a:ext>
                  </a:extLst>
                </a:gridCol>
              </a:tblGrid>
              <a:tr h="603849">
                <a:tc>
                  <a:txBody>
                    <a:bodyPr/>
                    <a:lstStyle/>
                    <a:p>
                      <a:pPr algn="ctr"/>
                      <a:r>
                        <a:rPr lang="en-US" sz="2400" b="1" u="sng" dirty="0"/>
                        <a:t>Region</a:t>
                      </a:r>
                    </a:p>
                  </a:txBody>
                  <a:tcPr marL="86264" marR="86264" marT="43132" marB="43132" anchor="ctr">
                    <a:solidFill>
                      <a:schemeClr val="accent2"/>
                    </a:solidFill>
                  </a:tcPr>
                </a:tc>
                <a:tc>
                  <a:txBody>
                    <a:bodyPr/>
                    <a:lstStyle/>
                    <a:p>
                      <a:pPr algn="ctr"/>
                      <a:r>
                        <a:rPr lang="en-US" sz="2400" b="1" u="sng" dirty="0"/>
                        <a:t>Wavelength (m)</a:t>
                      </a:r>
                    </a:p>
                  </a:txBody>
                  <a:tcPr marL="86264" marR="86264" marT="43132" marB="43132" anchor="ctr">
                    <a:solidFill>
                      <a:schemeClr val="accent2"/>
                    </a:solidFill>
                  </a:tcPr>
                </a:tc>
                <a:tc>
                  <a:txBody>
                    <a:bodyPr/>
                    <a:lstStyle/>
                    <a:p>
                      <a:pPr algn="ctr"/>
                      <a:r>
                        <a:rPr lang="en-US" sz="2400" b="1" u="sng" dirty="0"/>
                        <a:t>Size Scale</a:t>
                      </a:r>
                    </a:p>
                  </a:txBody>
                  <a:tcPr marL="86264" marR="86264" marT="43132" marB="43132" anchor="ctr">
                    <a:solidFill>
                      <a:schemeClr val="accent2"/>
                    </a:solidFill>
                  </a:tcPr>
                </a:tc>
                <a:extLst>
                  <a:ext uri="{0D108BD9-81ED-4DB2-BD59-A6C34878D82A}">
                    <a16:rowId xmlns:a16="http://schemas.microsoft.com/office/drawing/2014/main" val="10000"/>
                  </a:ext>
                </a:extLst>
              </a:tr>
              <a:tr h="603849">
                <a:tc>
                  <a:txBody>
                    <a:bodyPr/>
                    <a:lstStyle/>
                    <a:p>
                      <a:r>
                        <a:rPr lang="en-US" sz="2000" b="1"/>
                        <a:t>Radio waves</a:t>
                      </a:r>
                    </a:p>
                  </a:txBody>
                  <a:tcPr marL="86264" marR="86264" marT="43132" marB="43132" anchor="ctr"/>
                </a:tc>
                <a:tc>
                  <a:txBody>
                    <a:bodyPr/>
                    <a:lstStyle/>
                    <a:p>
                      <a:r>
                        <a:rPr lang="en-US" sz="2000" b="1"/>
                        <a:t>&gt; 0.3</a:t>
                      </a:r>
                    </a:p>
                  </a:txBody>
                  <a:tcPr marL="86264" marR="86264" marT="43132" marB="43132" anchor="ctr"/>
                </a:tc>
                <a:tc>
                  <a:txBody>
                    <a:bodyPr/>
                    <a:lstStyle/>
                    <a:p>
                      <a:r>
                        <a:rPr lang="en-US" sz="2000" b="1"/>
                        <a:t>Mountains, building</a:t>
                      </a:r>
                    </a:p>
                  </a:txBody>
                  <a:tcPr marL="86264" marR="86264" marT="43132" marB="43132" anchor="ctr"/>
                </a:tc>
                <a:extLst>
                  <a:ext uri="{0D108BD9-81ED-4DB2-BD59-A6C34878D82A}">
                    <a16:rowId xmlns:a16="http://schemas.microsoft.com/office/drawing/2014/main" val="10001"/>
                  </a:ext>
                </a:extLst>
              </a:tr>
              <a:tr h="345057">
                <a:tc>
                  <a:txBody>
                    <a:bodyPr/>
                    <a:lstStyle/>
                    <a:p>
                      <a:r>
                        <a:rPr lang="en-US" sz="2000" b="1"/>
                        <a:t>Microwaves</a:t>
                      </a:r>
                    </a:p>
                  </a:txBody>
                  <a:tcPr marL="86264" marR="86264" marT="43132" marB="43132" anchor="ctr"/>
                </a:tc>
                <a:tc>
                  <a:txBody>
                    <a:bodyPr/>
                    <a:lstStyle/>
                    <a:p>
                      <a:r>
                        <a:rPr lang="en-US" sz="2000" b="1"/>
                        <a:t>0.001 - 0.3</a:t>
                      </a:r>
                    </a:p>
                  </a:txBody>
                  <a:tcPr marL="86264" marR="86264" marT="43132" marB="43132" anchor="ctr"/>
                </a:tc>
                <a:tc>
                  <a:txBody>
                    <a:bodyPr/>
                    <a:lstStyle/>
                    <a:p>
                      <a:r>
                        <a:rPr lang="en-US" sz="2000" b="1"/>
                        <a:t> </a:t>
                      </a:r>
                    </a:p>
                  </a:txBody>
                  <a:tcPr marL="86264" marR="86264" marT="43132" marB="43132" anchor="ctr"/>
                </a:tc>
                <a:extLst>
                  <a:ext uri="{0D108BD9-81ED-4DB2-BD59-A6C34878D82A}">
                    <a16:rowId xmlns:a16="http://schemas.microsoft.com/office/drawing/2014/main" val="10002"/>
                  </a:ext>
                </a:extLst>
              </a:tr>
              <a:tr h="603849">
                <a:tc>
                  <a:txBody>
                    <a:bodyPr/>
                    <a:lstStyle/>
                    <a:p>
                      <a:r>
                        <a:rPr lang="en-US" sz="2000" b="1"/>
                        <a:t>Infrared</a:t>
                      </a:r>
                    </a:p>
                  </a:txBody>
                  <a:tcPr marL="86264" marR="86264" marT="43132" marB="43132" anchor="ctr"/>
                </a:tc>
                <a:tc>
                  <a:txBody>
                    <a:bodyPr/>
                    <a:lstStyle/>
                    <a:p>
                      <a:r>
                        <a:rPr lang="en-US" sz="2000" b="1"/>
                        <a:t>7.6x10</a:t>
                      </a:r>
                      <a:r>
                        <a:rPr lang="en-US" sz="2000" b="1" baseline="30000"/>
                        <a:t>-7</a:t>
                      </a:r>
                      <a:r>
                        <a:rPr lang="en-US" sz="2000" b="1"/>
                        <a:t> - 0.001</a:t>
                      </a:r>
                    </a:p>
                  </a:txBody>
                  <a:tcPr marL="86264" marR="86264" marT="43132" marB="43132" anchor="ctr"/>
                </a:tc>
                <a:tc>
                  <a:txBody>
                    <a:bodyPr/>
                    <a:lstStyle/>
                    <a:p>
                      <a:r>
                        <a:rPr lang="en-US" sz="2000" b="1" dirty="0"/>
                        <a:t> </a:t>
                      </a:r>
                    </a:p>
                  </a:txBody>
                  <a:tcPr marL="86264" marR="86264" marT="43132" marB="43132" anchor="ctr"/>
                </a:tc>
                <a:extLst>
                  <a:ext uri="{0D108BD9-81ED-4DB2-BD59-A6C34878D82A}">
                    <a16:rowId xmlns:a16="http://schemas.microsoft.com/office/drawing/2014/main" val="10003"/>
                  </a:ext>
                </a:extLst>
              </a:tr>
              <a:tr h="603849">
                <a:tc>
                  <a:txBody>
                    <a:bodyPr/>
                    <a:lstStyle/>
                    <a:p>
                      <a:r>
                        <a:rPr lang="en-US" sz="2000" b="1"/>
                        <a:t>Visible</a:t>
                      </a:r>
                    </a:p>
                  </a:txBody>
                  <a:tcPr marL="86264" marR="86264" marT="43132" marB="43132" anchor="ctr"/>
                </a:tc>
                <a:tc>
                  <a:txBody>
                    <a:bodyPr/>
                    <a:lstStyle/>
                    <a:p>
                      <a:r>
                        <a:rPr lang="en-US" sz="2000" b="1"/>
                        <a:t>3.8x10</a:t>
                      </a:r>
                      <a:r>
                        <a:rPr lang="en-US" sz="2000" b="1" baseline="30000"/>
                        <a:t>-7</a:t>
                      </a:r>
                      <a:r>
                        <a:rPr lang="en-US" sz="2000" b="1"/>
                        <a:t> - 7.6x10</a:t>
                      </a:r>
                      <a:r>
                        <a:rPr lang="en-US" sz="2000" b="1" baseline="30000"/>
                        <a:t>-7</a:t>
                      </a:r>
                      <a:endParaRPr lang="en-US" sz="2000" b="1"/>
                    </a:p>
                  </a:txBody>
                  <a:tcPr marL="86264" marR="86264" marT="43132" marB="43132" anchor="ctr"/>
                </a:tc>
                <a:tc>
                  <a:txBody>
                    <a:bodyPr/>
                    <a:lstStyle/>
                    <a:p>
                      <a:r>
                        <a:rPr lang="en-US" sz="2000" b="1"/>
                        <a:t>Bacteria</a:t>
                      </a:r>
                    </a:p>
                  </a:txBody>
                  <a:tcPr marL="86264" marR="86264" marT="43132" marB="43132" anchor="ctr"/>
                </a:tc>
                <a:extLst>
                  <a:ext uri="{0D108BD9-81ED-4DB2-BD59-A6C34878D82A}">
                    <a16:rowId xmlns:a16="http://schemas.microsoft.com/office/drawing/2014/main" val="10004"/>
                  </a:ext>
                </a:extLst>
              </a:tr>
              <a:tr h="603849">
                <a:tc>
                  <a:txBody>
                    <a:bodyPr/>
                    <a:lstStyle/>
                    <a:p>
                      <a:r>
                        <a:rPr lang="en-US" sz="2000" b="1"/>
                        <a:t>Ultraviolet</a:t>
                      </a:r>
                    </a:p>
                  </a:txBody>
                  <a:tcPr marL="86264" marR="86264" marT="43132" marB="43132" anchor="ctr"/>
                </a:tc>
                <a:tc>
                  <a:txBody>
                    <a:bodyPr/>
                    <a:lstStyle/>
                    <a:p>
                      <a:r>
                        <a:rPr lang="en-US" sz="2000" b="1"/>
                        <a:t>8x10</a:t>
                      </a:r>
                      <a:r>
                        <a:rPr lang="en-US" sz="2000" b="1" baseline="30000"/>
                        <a:t>-9</a:t>
                      </a:r>
                      <a:r>
                        <a:rPr lang="en-US" sz="2000" b="1"/>
                        <a:t> - 3.8x10</a:t>
                      </a:r>
                      <a:r>
                        <a:rPr lang="en-US" sz="2000" b="1" baseline="30000"/>
                        <a:t>-7</a:t>
                      </a:r>
                      <a:endParaRPr lang="en-US" sz="2000" b="1"/>
                    </a:p>
                  </a:txBody>
                  <a:tcPr marL="86264" marR="86264" marT="43132" marB="43132" anchor="ctr"/>
                </a:tc>
                <a:tc>
                  <a:txBody>
                    <a:bodyPr/>
                    <a:lstStyle/>
                    <a:p>
                      <a:r>
                        <a:rPr lang="en-US" sz="2000" b="1"/>
                        <a:t>Viruses</a:t>
                      </a:r>
                    </a:p>
                  </a:txBody>
                  <a:tcPr marL="86264" marR="86264" marT="43132" marB="43132" anchor="ctr"/>
                </a:tc>
                <a:extLst>
                  <a:ext uri="{0D108BD9-81ED-4DB2-BD59-A6C34878D82A}">
                    <a16:rowId xmlns:a16="http://schemas.microsoft.com/office/drawing/2014/main" val="10005"/>
                  </a:ext>
                </a:extLst>
              </a:tr>
              <a:tr h="603849">
                <a:tc>
                  <a:txBody>
                    <a:bodyPr/>
                    <a:lstStyle/>
                    <a:p>
                      <a:r>
                        <a:rPr lang="en-US" sz="2000" b="1"/>
                        <a:t>X-rays</a:t>
                      </a:r>
                    </a:p>
                  </a:txBody>
                  <a:tcPr marL="86264" marR="86264" marT="43132" marB="43132" anchor="ctr"/>
                </a:tc>
                <a:tc>
                  <a:txBody>
                    <a:bodyPr/>
                    <a:lstStyle/>
                    <a:p>
                      <a:r>
                        <a:rPr lang="en-US" sz="2000" b="1"/>
                        <a:t>6x10-</a:t>
                      </a:r>
                      <a:r>
                        <a:rPr lang="en-US" sz="2000" b="1" baseline="30000"/>
                        <a:t>12</a:t>
                      </a:r>
                      <a:r>
                        <a:rPr lang="en-US" sz="2000" b="1"/>
                        <a:t> - 8x10</a:t>
                      </a:r>
                      <a:r>
                        <a:rPr lang="en-US" sz="2000" b="1" baseline="30000"/>
                        <a:t>-9</a:t>
                      </a:r>
                      <a:endParaRPr lang="en-US" sz="2000" b="1"/>
                    </a:p>
                  </a:txBody>
                  <a:tcPr marL="86264" marR="86264" marT="43132" marB="43132" anchor="ctr"/>
                </a:tc>
                <a:tc>
                  <a:txBody>
                    <a:bodyPr/>
                    <a:lstStyle/>
                    <a:p>
                      <a:r>
                        <a:rPr lang="en-US" sz="2000" b="1" dirty="0"/>
                        <a:t>Atoms</a:t>
                      </a:r>
                    </a:p>
                  </a:txBody>
                  <a:tcPr marL="86264" marR="86264" marT="43132" marB="43132" anchor="ctr"/>
                </a:tc>
                <a:extLst>
                  <a:ext uri="{0D108BD9-81ED-4DB2-BD59-A6C34878D82A}">
                    <a16:rowId xmlns:a16="http://schemas.microsoft.com/office/drawing/2014/main" val="10006"/>
                  </a:ext>
                </a:extLst>
              </a:tr>
              <a:tr h="603849">
                <a:tc>
                  <a:txBody>
                    <a:bodyPr/>
                    <a:lstStyle/>
                    <a:p>
                      <a:r>
                        <a:rPr lang="en-US" sz="2000" b="1"/>
                        <a:t>Gamma Rays</a:t>
                      </a:r>
                    </a:p>
                  </a:txBody>
                  <a:tcPr marL="86264" marR="86264" marT="43132" marB="43132" anchor="ctr"/>
                </a:tc>
                <a:tc>
                  <a:txBody>
                    <a:bodyPr/>
                    <a:lstStyle/>
                    <a:p>
                      <a:r>
                        <a:rPr lang="en-US" sz="2000" b="1" dirty="0"/>
                        <a:t>&lt; 6x10</a:t>
                      </a:r>
                      <a:r>
                        <a:rPr lang="en-US" sz="2000" b="1" baseline="30000" dirty="0"/>
                        <a:t>-12</a:t>
                      </a:r>
                      <a:endParaRPr lang="en-US" sz="2000" b="1" dirty="0"/>
                    </a:p>
                  </a:txBody>
                  <a:tcPr marL="86264" marR="86264" marT="43132" marB="43132" anchor="ctr"/>
                </a:tc>
                <a:tc>
                  <a:txBody>
                    <a:bodyPr/>
                    <a:lstStyle/>
                    <a:p>
                      <a:r>
                        <a:rPr lang="en-US" sz="2000" b="1" dirty="0"/>
                        <a:t>Nuclei</a:t>
                      </a:r>
                    </a:p>
                  </a:txBody>
                  <a:tcPr marL="86264" marR="86264" marT="43132" marB="43132" anchor="ct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95156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r>
              <a:rPr lang="en-US" dirty="0">
                <a:solidFill>
                  <a:schemeClr val="bg2"/>
                </a:solidFill>
              </a:rPr>
              <a:t>Now!!</a:t>
            </a:r>
          </a:p>
        </p:txBody>
      </p:sp>
      <p:sp>
        <p:nvSpPr>
          <p:cNvPr id="6" name="Content Placeholder 5"/>
          <p:cNvSpPr>
            <a:spLocks noGrp="1"/>
          </p:cNvSpPr>
          <p:nvPr>
            <p:ph sz="quarter" idx="4"/>
          </p:nvPr>
        </p:nvSpPr>
        <p:spPr/>
        <p:txBody>
          <a:bodyPr/>
          <a:lstStyle/>
          <a:p>
            <a:r>
              <a:rPr lang="en-US" sz="5400" dirty="0"/>
              <a:t>Part C:</a:t>
            </a:r>
          </a:p>
          <a:p>
            <a:r>
              <a:rPr lang="en-US" dirty="0"/>
              <a:t>Pick </a:t>
            </a:r>
            <a:r>
              <a:rPr lang="en-US" b="1" dirty="0"/>
              <a:t>2</a:t>
            </a:r>
            <a:r>
              <a:rPr lang="en-US" dirty="0"/>
              <a:t> types of radiation.</a:t>
            </a:r>
          </a:p>
          <a:p>
            <a:r>
              <a:rPr lang="en-US" dirty="0"/>
              <a:t>Create a T-chart that compares the types.</a:t>
            </a:r>
          </a:p>
          <a:p>
            <a:r>
              <a:rPr lang="en-US" dirty="0"/>
              <a:t>More info on the next slide</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20" y="1219200"/>
            <a:ext cx="4533333" cy="3758730"/>
          </a:xfrm>
          <a:prstGeom prst="rect">
            <a:avLst/>
          </a:prstGeom>
        </p:spPr>
      </p:pic>
    </p:spTree>
    <p:custDataLst>
      <p:tags r:id="rId1"/>
    </p:custDataLst>
    <p:extLst>
      <p:ext uri="{BB962C8B-B14F-4D97-AF65-F5344CB8AC3E}">
        <p14:creationId xmlns:p14="http://schemas.microsoft.com/office/powerpoint/2010/main" val="349980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359" y="-256032"/>
            <a:ext cx="8229600" cy="1399032"/>
          </a:xfrm>
        </p:spPr>
        <p:txBody>
          <a:bodyPr/>
          <a:lstStyle/>
          <a:p>
            <a:r>
              <a:rPr lang="en-US" dirty="0"/>
              <a:t>now.</a:t>
            </a:r>
          </a:p>
        </p:txBody>
      </p:sp>
      <p:sp>
        <p:nvSpPr>
          <p:cNvPr id="3" name="Content Placeholder 2"/>
          <p:cNvSpPr>
            <a:spLocks noGrp="1"/>
          </p:cNvSpPr>
          <p:nvPr>
            <p:ph idx="1"/>
          </p:nvPr>
        </p:nvSpPr>
        <p:spPr>
          <a:xfrm>
            <a:off x="1522412" y="1143000"/>
            <a:ext cx="9144000" cy="5562600"/>
          </a:xfrm>
        </p:spPr>
        <p:txBody>
          <a:bodyPr>
            <a:normAutofit/>
          </a:bodyPr>
          <a:lstStyle/>
          <a:p>
            <a:r>
              <a:rPr lang="en-US" dirty="0"/>
              <a:t>Pick 2 types of radiation.</a:t>
            </a:r>
          </a:p>
          <a:p>
            <a:r>
              <a:rPr lang="en-US" dirty="0"/>
              <a:t>Create a chart that compares the types.</a:t>
            </a:r>
          </a:p>
          <a:p>
            <a:r>
              <a:rPr lang="en-US" dirty="0"/>
              <a:t>Include 8 characteristics.</a:t>
            </a:r>
          </a:p>
          <a:p>
            <a:pPr lvl="1"/>
            <a:r>
              <a:rPr lang="en-US" dirty="0"/>
              <a:t>Wavelength</a:t>
            </a:r>
          </a:p>
          <a:p>
            <a:pPr lvl="1"/>
            <a:r>
              <a:rPr lang="en-US" dirty="0"/>
              <a:t>Size of wave</a:t>
            </a:r>
          </a:p>
          <a:p>
            <a:pPr lvl="1"/>
            <a:r>
              <a:rPr lang="en-US" dirty="0"/>
              <a:t>Frequency</a:t>
            </a:r>
          </a:p>
          <a:p>
            <a:pPr lvl="1"/>
            <a:r>
              <a:rPr lang="en-US" dirty="0"/>
              <a:t>Benefits/Harm to humans</a:t>
            </a:r>
          </a:p>
          <a:p>
            <a:pPr lvl="1"/>
            <a:r>
              <a:rPr lang="en-US" dirty="0"/>
              <a:t>Astronomical discoveries made</a:t>
            </a:r>
          </a:p>
          <a:p>
            <a:pPr lvl="1"/>
            <a:r>
              <a:rPr lang="en-US" dirty="0"/>
              <a:t>3 that you choose</a:t>
            </a:r>
          </a:p>
          <a:p>
            <a:r>
              <a:rPr lang="en-US" b="1" dirty="0">
                <a:solidFill>
                  <a:srgbClr val="FF0000"/>
                </a:solidFill>
              </a:rPr>
              <a:t>Write one paragraph explaining which type you think is more helpful when it comes to observing the universe.</a:t>
            </a:r>
          </a:p>
          <a:p>
            <a:pPr lvl="1">
              <a:buNone/>
            </a:pPr>
            <a:endParaRPr lang="en-US" dirty="0"/>
          </a:p>
        </p:txBody>
      </p:sp>
      <p:sp>
        <p:nvSpPr>
          <p:cNvPr id="4" name="Rectangle 3"/>
          <p:cNvSpPr/>
          <p:nvPr/>
        </p:nvSpPr>
        <p:spPr>
          <a:xfrm>
            <a:off x="7386621" y="2357366"/>
            <a:ext cx="4730782" cy="369332"/>
          </a:xfrm>
          <a:prstGeom prst="rect">
            <a:avLst/>
          </a:prstGeom>
        </p:spPr>
        <p:txBody>
          <a:bodyPr wrap="none">
            <a:spAutoFit/>
          </a:bodyPr>
          <a:lstStyle/>
          <a:p>
            <a:r>
              <a:rPr lang="en-US" dirty="0"/>
              <a:t>This is the third thing I’m looking for on Monday</a:t>
            </a:r>
          </a:p>
        </p:txBody>
      </p:sp>
    </p:spTree>
    <p:custDataLst>
      <p:tags r:id="rId1"/>
    </p:custDataLst>
    <p:extLst>
      <p:ext uri="{BB962C8B-B14F-4D97-AF65-F5344CB8AC3E}">
        <p14:creationId xmlns:p14="http://schemas.microsoft.com/office/powerpoint/2010/main" val="247384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300" dirty="0"/>
              <a:t>Part D:</a:t>
            </a:r>
            <a:br>
              <a:rPr lang="en-US" dirty="0"/>
            </a:br>
            <a:r>
              <a:rPr lang="en-US" dirty="0"/>
              <a:t>Answer these 3 questions</a:t>
            </a:r>
          </a:p>
        </p:txBody>
      </p:sp>
      <p:sp>
        <p:nvSpPr>
          <p:cNvPr id="4" name="Content Placeholder 3"/>
          <p:cNvSpPr>
            <a:spLocks noGrp="1"/>
          </p:cNvSpPr>
          <p:nvPr>
            <p:ph sz="half" idx="2"/>
          </p:nvPr>
        </p:nvSpPr>
        <p:spPr/>
        <p:txBody>
          <a:bodyPr>
            <a:normAutofit/>
          </a:bodyPr>
          <a:lstStyle/>
          <a:p>
            <a:r>
              <a:rPr lang="en-US" sz="2800" b="1" dirty="0">
                <a:solidFill>
                  <a:srgbClr val="CC0066"/>
                </a:solidFill>
              </a:rPr>
              <a:t>What is electromagnetic radiation?</a:t>
            </a:r>
          </a:p>
          <a:p>
            <a:r>
              <a:rPr lang="en-US" sz="2800" b="1" dirty="0">
                <a:solidFill>
                  <a:srgbClr val="CC0066"/>
                </a:solidFill>
              </a:rPr>
              <a:t>What can different types of electromagnetic radiation reveal about astronomical objects?</a:t>
            </a:r>
          </a:p>
          <a:p>
            <a:endParaRPr lang="en-US" dirty="0"/>
          </a:p>
        </p:txBody>
      </p:sp>
      <p:sp>
        <p:nvSpPr>
          <p:cNvPr id="6" name="Content Placeholder 5"/>
          <p:cNvSpPr>
            <a:spLocks noGrp="1"/>
          </p:cNvSpPr>
          <p:nvPr>
            <p:ph sz="quarter" idx="4"/>
          </p:nvPr>
        </p:nvSpPr>
        <p:spPr/>
        <p:txBody>
          <a:bodyPr/>
          <a:lstStyle/>
          <a:p>
            <a:r>
              <a:rPr lang="en-US" sz="2800" b="1" dirty="0">
                <a:solidFill>
                  <a:srgbClr val="CC0066"/>
                </a:solidFill>
              </a:rPr>
              <a:t>What are the important properties of electromagnetic radiation and how are they typically organized?</a:t>
            </a:r>
          </a:p>
          <a:p>
            <a:endParaRPr lang="en-US" dirty="0"/>
          </a:p>
        </p:txBody>
      </p:sp>
      <p:sp>
        <p:nvSpPr>
          <p:cNvPr id="7" name="Rectangle 6"/>
          <p:cNvSpPr/>
          <p:nvPr/>
        </p:nvSpPr>
        <p:spPr>
          <a:xfrm>
            <a:off x="3706975" y="5783553"/>
            <a:ext cx="4825360" cy="369332"/>
          </a:xfrm>
          <a:prstGeom prst="rect">
            <a:avLst/>
          </a:prstGeom>
        </p:spPr>
        <p:txBody>
          <a:bodyPr wrap="none">
            <a:spAutoFit/>
          </a:bodyPr>
          <a:lstStyle/>
          <a:p>
            <a:r>
              <a:rPr lang="en-US" dirty="0"/>
              <a:t>This is the fourth thing I’m looking for on Monday</a:t>
            </a:r>
          </a:p>
        </p:txBody>
      </p:sp>
    </p:spTree>
    <p:custDataLst>
      <p:tags r:id="rId1"/>
    </p:custDataLst>
    <p:extLst>
      <p:ext uri="{BB962C8B-B14F-4D97-AF65-F5344CB8AC3E}">
        <p14:creationId xmlns:p14="http://schemas.microsoft.com/office/powerpoint/2010/main" val="280480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360" y="3429000"/>
            <a:ext cx="5369718" cy="3579812"/>
          </a:xfrm>
          <a:prstGeom prst="rect">
            <a:avLst/>
          </a:prstGeom>
        </p:spPr>
      </p:pic>
      <p:sp>
        <p:nvSpPr>
          <p:cNvPr id="2" name="Title 1"/>
          <p:cNvSpPr>
            <a:spLocks noGrp="1"/>
          </p:cNvSpPr>
          <p:nvPr>
            <p:ph type="title"/>
          </p:nvPr>
        </p:nvSpPr>
        <p:spPr>
          <a:xfrm>
            <a:off x="1293812" y="22860"/>
            <a:ext cx="9144001" cy="457200"/>
          </a:xfrm>
        </p:spPr>
        <p:txBody>
          <a:bodyPr>
            <a:normAutofit fontScale="90000"/>
          </a:bodyPr>
          <a:lstStyle/>
          <a:p>
            <a:r>
              <a:rPr lang="en-US" dirty="0"/>
              <a:t>Homework</a:t>
            </a:r>
          </a:p>
        </p:txBody>
      </p:sp>
      <p:sp>
        <p:nvSpPr>
          <p:cNvPr id="3" name="Text Placeholder 2"/>
          <p:cNvSpPr>
            <a:spLocks noGrp="1"/>
          </p:cNvSpPr>
          <p:nvPr>
            <p:ph type="body" idx="1"/>
          </p:nvPr>
        </p:nvSpPr>
        <p:spPr>
          <a:xfrm>
            <a:off x="150812" y="510540"/>
            <a:ext cx="4416552" cy="762000"/>
          </a:xfrm>
        </p:spPr>
        <p:txBody>
          <a:bodyPr/>
          <a:lstStyle/>
          <a:p>
            <a:r>
              <a:rPr lang="en-US" dirty="0">
                <a:solidFill>
                  <a:schemeClr val="accent4">
                    <a:lumMod val="50000"/>
                  </a:schemeClr>
                </a:solidFill>
              </a:rPr>
              <a:t>EXTRA INFORMATION</a:t>
            </a:r>
          </a:p>
        </p:txBody>
      </p:sp>
      <p:sp>
        <p:nvSpPr>
          <p:cNvPr id="4" name="Content Placeholder 3"/>
          <p:cNvSpPr>
            <a:spLocks noGrp="1"/>
          </p:cNvSpPr>
          <p:nvPr>
            <p:ph sz="half" idx="2"/>
          </p:nvPr>
        </p:nvSpPr>
        <p:spPr>
          <a:xfrm>
            <a:off x="36512" y="1104901"/>
            <a:ext cx="6877446" cy="3276600"/>
          </a:xfrm>
        </p:spPr>
        <p:txBody>
          <a:bodyPr/>
          <a:lstStyle/>
          <a:p>
            <a:r>
              <a:rPr lang="en-US" dirty="0">
                <a:solidFill>
                  <a:schemeClr val="accent4">
                    <a:lumMod val="50000"/>
                  </a:schemeClr>
                </a:solidFill>
                <a:hlinkClick r:id="rId4"/>
              </a:rPr>
              <a:t>https://science.nasa.gov/ems</a:t>
            </a:r>
            <a:endParaRPr lang="en-US" dirty="0">
              <a:solidFill>
                <a:schemeClr val="accent4">
                  <a:lumMod val="50000"/>
                </a:schemeClr>
              </a:solidFill>
            </a:endParaRPr>
          </a:p>
          <a:p>
            <a:r>
              <a:rPr lang="en-US" dirty="0">
                <a:solidFill>
                  <a:schemeClr val="accent4">
                    <a:lumMod val="50000"/>
                  </a:schemeClr>
                </a:solidFill>
                <a:hlinkClick r:id="rId5"/>
              </a:rPr>
              <a:t>http://www.chromoscope.net/</a:t>
            </a:r>
            <a:endParaRPr lang="en-US" dirty="0">
              <a:solidFill>
                <a:schemeClr val="accent4">
                  <a:lumMod val="50000"/>
                </a:schemeClr>
              </a:solidFill>
            </a:endParaRPr>
          </a:p>
          <a:p>
            <a:endParaRPr lang="en-US" dirty="0"/>
          </a:p>
        </p:txBody>
      </p:sp>
      <p:sp>
        <p:nvSpPr>
          <p:cNvPr id="5" name="Text Placeholder 4"/>
          <p:cNvSpPr>
            <a:spLocks noGrp="1"/>
          </p:cNvSpPr>
          <p:nvPr>
            <p:ph type="body" sz="quarter" idx="3"/>
          </p:nvPr>
        </p:nvSpPr>
        <p:spPr>
          <a:xfrm>
            <a:off x="7237412" y="251460"/>
            <a:ext cx="4416552" cy="762000"/>
          </a:xfrm>
        </p:spPr>
        <p:txBody>
          <a:bodyPr/>
          <a:lstStyle/>
          <a:p>
            <a:r>
              <a:rPr lang="en-US" dirty="0">
                <a:solidFill>
                  <a:schemeClr val="accent4">
                    <a:lumMod val="50000"/>
                  </a:schemeClr>
                </a:solidFill>
              </a:rPr>
              <a:t>You were just awarded a grant to build a telescope</a:t>
            </a:r>
          </a:p>
        </p:txBody>
      </p:sp>
      <p:sp>
        <p:nvSpPr>
          <p:cNvPr id="6" name="Content Placeholder 5"/>
          <p:cNvSpPr>
            <a:spLocks noGrp="1"/>
          </p:cNvSpPr>
          <p:nvPr>
            <p:ph sz="quarter" idx="4"/>
          </p:nvPr>
        </p:nvSpPr>
        <p:spPr>
          <a:xfrm>
            <a:off x="6551613" y="1104901"/>
            <a:ext cx="5637212" cy="3276600"/>
          </a:xfrm>
        </p:spPr>
        <p:txBody>
          <a:bodyPr>
            <a:normAutofit/>
          </a:bodyPr>
          <a:lstStyle/>
          <a:p>
            <a:r>
              <a:rPr lang="en-US" sz="2000" dirty="0"/>
              <a:t>Explain which part of the EM spectrum your telescope will be built to see.  Does it need to be in space or can it be on the ground?  what kind of objects will you be looking for with your particular telescope.  Why did you choose to look in this particular part of a spectrum.  Write a paragraph answering these questions.</a:t>
            </a:r>
            <a:r>
              <a:rPr lang="en-US" sz="2000" b="1" dirty="0"/>
              <a:t>1 paragraph explaining choice.</a:t>
            </a:r>
          </a:p>
          <a:p>
            <a:endParaRPr lang="en-US" dirty="0"/>
          </a:p>
        </p:txBody>
      </p:sp>
      <p:pic>
        <p:nvPicPr>
          <p:cNvPr id="8"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78" y="2344421"/>
            <a:ext cx="6816089" cy="4544059"/>
          </a:xfrm>
          <a:prstGeom prst="rect">
            <a:avLst/>
          </a:prstGeom>
        </p:spPr>
      </p:pic>
      <p:sp>
        <p:nvSpPr>
          <p:cNvPr id="7" name="Rectangle 6"/>
          <p:cNvSpPr/>
          <p:nvPr/>
        </p:nvSpPr>
        <p:spPr>
          <a:xfrm>
            <a:off x="3884612" y="0"/>
            <a:ext cx="4677884" cy="369332"/>
          </a:xfrm>
          <a:prstGeom prst="rect">
            <a:avLst/>
          </a:prstGeom>
        </p:spPr>
        <p:txBody>
          <a:bodyPr wrap="none">
            <a:spAutoFit/>
          </a:bodyPr>
          <a:lstStyle/>
          <a:p>
            <a:r>
              <a:rPr lang="en-US" dirty="0"/>
              <a:t>This is the fifth thing I’m looking for on Monday</a:t>
            </a:r>
          </a:p>
        </p:txBody>
      </p:sp>
    </p:spTree>
    <p:custDataLst>
      <p:tags r:id="rId1"/>
    </p:custDataLst>
    <p:extLst>
      <p:ext uri="{BB962C8B-B14F-4D97-AF65-F5344CB8AC3E}">
        <p14:creationId xmlns:p14="http://schemas.microsoft.com/office/powerpoint/2010/main" val="201023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2" y="0"/>
            <a:ext cx="9144000" cy="7239000"/>
          </a:xfrm>
        </p:spPr>
        <p:txBody>
          <a:bodyPr>
            <a:normAutofit fontScale="92500"/>
          </a:bodyPr>
          <a:lstStyle/>
          <a:p>
            <a:pPr lvl="0"/>
            <a:r>
              <a:rPr lang="en-US" b="1" dirty="0"/>
              <a:t>Understand the electromagnetic spectrum and how it is organized.</a:t>
            </a:r>
          </a:p>
          <a:p>
            <a:pPr lvl="0"/>
            <a:r>
              <a:rPr lang="en-US" b="1" dirty="0"/>
              <a:t>Understand what different types of electromagnetic radiation can reveal about astronomical objects.</a:t>
            </a:r>
          </a:p>
          <a:p>
            <a:pPr lvl="0"/>
            <a:r>
              <a:rPr lang="en-US" b="1" u="sng" dirty="0">
                <a:solidFill>
                  <a:srgbClr val="FF0000"/>
                </a:solidFill>
              </a:rPr>
              <a:t>Understand and describe important properties of electromagnetic radiation.</a:t>
            </a:r>
          </a:p>
          <a:p>
            <a:pPr lvl="0"/>
            <a:r>
              <a:rPr lang="en-US" b="1" dirty="0"/>
              <a:t>Understand how technology is used to collect electromagnetic radiation and turn it into images.</a:t>
            </a:r>
          </a:p>
          <a:p>
            <a:pPr lvl="0"/>
            <a:r>
              <a:rPr lang="en-US" b="1" dirty="0"/>
              <a:t>Understand what can be learned from analyzing the light from astronomical objects.</a:t>
            </a:r>
          </a:p>
          <a:p>
            <a:pPr lvl="0"/>
            <a:r>
              <a:rPr lang="en-US" b="1" dirty="0"/>
              <a:t>Understand how different types of lenses and telescopes work</a:t>
            </a:r>
          </a:p>
          <a:p>
            <a:pPr lvl="0"/>
            <a:r>
              <a:rPr lang="en-US" b="1" dirty="0"/>
              <a:t>Understand and describe the quantization of energy at the atomic level</a:t>
            </a:r>
          </a:p>
          <a:p>
            <a:pPr lvl="0"/>
            <a:r>
              <a:rPr lang="en-US" b="1" dirty="0"/>
              <a:t>Understand that all objects emit and absorb electromagnetic radiation and distinguish between objects that are blackbody radiators and those that are </a:t>
            </a:r>
          </a:p>
          <a:p>
            <a:pPr lvl="0"/>
            <a:r>
              <a:rPr lang="en-US" b="1" dirty="0"/>
              <a:t>Qualitatively describe the shift in frequency in sound or electromagnetic waves due to the relative motion of a source or a receiver</a:t>
            </a:r>
          </a:p>
        </p:txBody>
      </p:sp>
    </p:spTree>
    <p:extLst>
      <p:ext uri="{BB962C8B-B14F-4D97-AF65-F5344CB8AC3E}">
        <p14:creationId xmlns:p14="http://schemas.microsoft.com/office/powerpoint/2010/main" val="76715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609600"/>
            <a:ext cx="9144001" cy="1371600"/>
          </a:xfrm>
        </p:spPr>
        <p:txBody>
          <a:bodyPr/>
          <a:lstStyle/>
          <a:p>
            <a:r>
              <a:rPr lang="en-US" dirty="0"/>
              <a:t>What am I looking for on Wednesday?</a:t>
            </a:r>
          </a:p>
        </p:txBody>
      </p:sp>
      <p:sp>
        <p:nvSpPr>
          <p:cNvPr id="4" name="Content Placeholder 3"/>
          <p:cNvSpPr>
            <a:spLocks noGrp="1"/>
          </p:cNvSpPr>
          <p:nvPr>
            <p:ph sz="half" idx="2"/>
          </p:nvPr>
        </p:nvSpPr>
        <p:spPr>
          <a:xfrm>
            <a:off x="150812" y="761999"/>
            <a:ext cx="4416552" cy="6157175"/>
          </a:xfrm>
        </p:spPr>
        <p:txBody>
          <a:bodyPr>
            <a:normAutofit/>
          </a:bodyPr>
          <a:lstStyle/>
          <a:p>
            <a:r>
              <a:rPr lang="en-US" dirty="0"/>
              <a:t>1</a:t>
            </a:r>
          </a:p>
          <a:p>
            <a:endParaRPr lang="en-US" dirty="0"/>
          </a:p>
          <a:p>
            <a:endParaRPr lang="en-US" dirty="0"/>
          </a:p>
          <a:p>
            <a:endParaRPr lang="en-US" dirty="0"/>
          </a:p>
          <a:p>
            <a:r>
              <a:rPr lang="en-US" dirty="0"/>
              <a:t>2</a:t>
            </a:r>
          </a:p>
          <a:p>
            <a:endParaRPr lang="en-US" dirty="0"/>
          </a:p>
          <a:p>
            <a:endParaRPr lang="en-US" dirty="0"/>
          </a:p>
          <a:p>
            <a:endParaRPr lang="en-US" dirty="0"/>
          </a:p>
          <a:p>
            <a:r>
              <a:rPr lang="en-US" dirty="0"/>
              <a:t>3</a:t>
            </a:r>
          </a:p>
          <a:p>
            <a:pPr marL="0" indent="0">
              <a:buNone/>
            </a:pPr>
            <a:endParaRPr lang="en-US" dirty="0"/>
          </a:p>
        </p:txBody>
      </p:sp>
      <p:sp>
        <p:nvSpPr>
          <p:cNvPr id="5" name="Text Placeholder 4"/>
          <p:cNvSpPr>
            <a:spLocks noGrp="1"/>
          </p:cNvSpPr>
          <p:nvPr>
            <p:ph type="body" sz="quarter" idx="3"/>
          </p:nvPr>
        </p:nvSpPr>
        <p:spPr>
          <a:xfrm>
            <a:off x="6402261" y="259186"/>
            <a:ext cx="4416552" cy="3581400"/>
          </a:xfrm>
        </p:spPr>
        <p:txBody>
          <a:bodyPr/>
          <a:lstStyle/>
          <a:p>
            <a:pPr marL="342900" indent="-342900">
              <a:buFont typeface="Arial" panose="020B0604020202020204" pitchFamily="34" charset="0"/>
              <a:buChar char="•"/>
            </a:pPr>
            <a:r>
              <a:rPr lang="en-US" dirty="0">
                <a:solidFill>
                  <a:schemeClr val="tx1"/>
                </a:solidFill>
              </a:rPr>
              <a:t>4</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5</a:t>
            </a:r>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60412" y="810435"/>
            <a:ext cx="3425366" cy="1933557"/>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11" y="3094882"/>
            <a:ext cx="3291723" cy="185811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11" y="5259558"/>
            <a:ext cx="2826405" cy="15984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012" y="5201974"/>
            <a:ext cx="2958306" cy="165602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949" y="3113127"/>
            <a:ext cx="3420101" cy="194967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4949" y="979191"/>
            <a:ext cx="3350326" cy="1886557"/>
          </a:xfrm>
          <a:prstGeom prst="rect">
            <a:avLst/>
          </a:prstGeom>
        </p:spPr>
      </p:pic>
    </p:spTree>
    <p:extLst>
      <p:ext uri="{BB962C8B-B14F-4D97-AF65-F5344CB8AC3E}">
        <p14:creationId xmlns:p14="http://schemas.microsoft.com/office/powerpoint/2010/main" val="55425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just follow the </a:t>
            </a:r>
            <a:r>
              <a:rPr lang="en-US" dirty="0" err="1"/>
              <a:t>powerpoint</a:t>
            </a:r>
            <a:r>
              <a:rPr lang="en-US" dirty="0"/>
              <a:t> and takes notes</a:t>
            </a:r>
          </a:p>
        </p:txBody>
      </p:sp>
      <p:sp>
        <p:nvSpPr>
          <p:cNvPr id="3" name="Content Placeholder 2"/>
          <p:cNvSpPr>
            <a:spLocks noGrp="1"/>
          </p:cNvSpPr>
          <p:nvPr>
            <p:ph idx="1"/>
          </p:nvPr>
        </p:nvSpPr>
        <p:spPr/>
        <p:txBody>
          <a:bodyPr/>
          <a:lstStyle/>
          <a:p>
            <a:r>
              <a:rPr lang="en-US" dirty="0"/>
              <a:t>I realized we never went over each of the types of EM radiation….</a:t>
            </a:r>
          </a:p>
          <a:p>
            <a:r>
              <a:rPr lang="en-US" dirty="0"/>
              <a:t>You will be graded on your completed work Tomorrow…</a:t>
            </a:r>
          </a:p>
        </p:txBody>
      </p:sp>
    </p:spTree>
    <p:extLst>
      <p:ext uri="{BB962C8B-B14F-4D97-AF65-F5344CB8AC3E}">
        <p14:creationId xmlns:p14="http://schemas.microsoft.com/office/powerpoint/2010/main" val="396455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609" y="1752600"/>
            <a:ext cx="11796082" cy="4419599"/>
          </a:xfrm>
        </p:spPr>
      </p:pic>
      <p:sp>
        <p:nvSpPr>
          <p:cNvPr id="3" name="Arrow: Down 2">
            <a:extLst>
              <a:ext uri="{FF2B5EF4-FFF2-40B4-BE49-F238E27FC236}">
                <a16:creationId xmlns:a16="http://schemas.microsoft.com/office/drawing/2014/main" id="{E0FC9DF7-F4D4-4424-A94A-72BCD0B7BF0B}"/>
              </a:ext>
            </a:extLst>
          </p:cNvPr>
          <p:cNvSpPr/>
          <p:nvPr/>
        </p:nvSpPr>
        <p:spPr>
          <a:xfrm>
            <a:off x="5408612" y="1371600"/>
            <a:ext cx="838200" cy="1905000"/>
          </a:xfrm>
          <a:prstGeom prst="downArrow">
            <a:avLst/>
          </a:prstGeom>
          <a:solidFill>
            <a:srgbClr val="9933FF">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D9284FA-E497-454A-AE94-4C716978C117}"/>
              </a:ext>
            </a:extLst>
          </p:cNvPr>
          <p:cNvSpPr/>
          <p:nvPr/>
        </p:nvSpPr>
        <p:spPr>
          <a:xfrm>
            <a:off x="4012199" y="145096"/>
            <a:ext cx="4124462" cy="369332"/>
          </a:xfrm>
          <a:prstGeom prst="rect">
            <a:avLst/>
          </a:prstGeom>
        </p:spPr>
        <p:txBody>
          <a:bodyPr wrap="none">
            <a:spAutoFit/>
          </a:bodyPr>
          <a:lstStyle/>
          <a:p>
            <a:r>
              <a:rPr lang="en-US" dirty="0"/>
              <a:t>You should have this glued in your journal</a:t>
            </a:r>
          </a:p>
        </p:txBody>
      </p:sp>
      <p:sp>
        <p:nvSpPr>
          <p:cNvPr id="2" name="Title 1"/>
          <p:cNvSpPr>
            <a:spLocks noGrp="1"/>
          </p:cNvSpPr>
          <p:nvPr>
            <p:ph type="title"/>
          </p:nvPr>
        </p:nvSpPr>
        <p:spPr>
          <a:xfrm>
            <a:off x="1502429" y="142914"/>
            <a:ext cx="9144001" cy="1371600"/>
          </a:xfrm>
        </p:spPr>
        <p:txBody>
          <a:bodyPr/>
          <a:lstStyle/>
          <a:p>
            <a:pPr algn="ctr"/>
            <a:r>
              <a:rPr lang="en-US" dirty="0"/>
              <a:t>Color this part!</a:t>
            </a:r>
          </a:p>
        </p:txBody>
      </p:sp>
    </p:spTree>
    <p:custDataLst>
      <p:tags r:id="rId1"/>
    </p:custDataLst>
    <p:extLst>
      <p:ext uri="{BB962C8B-B14F-4D97-AF65-F5344CB8AC3E}">
        <p14:creationId xmlns:p14="http://schemas.microsoft.com/office/powerpoint/2010/main" val="38998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1" y="3536731"/>
            <a:ext cx="11199812" cy="3352800"/>
          </a:xfrm>
        </p:spPr>
        <p:txBody>
          <a:bodyPr>
            <a:normAutofit/>
          </a:bodyPr>
          <a:lstStyle/>
          <a:p>
            <a:r>
              <a:rPr lang="en-US" sz="6000" dirty="0"/>
              <a:t>Part A:</a:t>
            </a:r>
            <a:br>
              <a:rPr lang="en-US" dirty="0"/>
            </a:br>
            <a:r>
              <a:rPr lang="en-US" dirty="0"/>
              <a:t>Create this </a:t>
            </a:r>
            <a:r>
              <a:rPr lang="en-US" b="1" u="sng" dirty="0"/>
              <a:t>in your science journal</a:t>
            </a:r>
            <a:r>
              <a:rPr lang="en-US" dirty="0"/>
              <a:t>!</a:t>
            </a:r>
            <a:br>
              <a:rPr lang="en-US" dirty="0"/>
            </a:br>
            <a:r>
              <a:rPr lang="en-US" dirty="0"/>
              <a:t>Then use the following slides to complete your chart</a:t>
            </a:r>
            <a:br>
              <a:rPr lang="en-US" dirty="0"/>
            </a:br>
            <a:r>
              <a:rPr lang="en-US" dirty="0">
                <a:solidFill>
                  <a:srgbClr val="FF0000"/>
                </a:solidFill>
              </a:rPr>
              <a:t>This is the first thing I’m looking for Tomorrow…</a:t>
            </a:r>
          </a:p>
        </p:txBody>
      </p:sp>
      <p:sp>
        <p:nvSpPr>
          <p:cNvPr id="6" name="Rectangle 5"/>
          <p:cNvSpPr/>
          <p:nvPr/>
        </p:nvSpPr>
        <p:spPr>
          <a:xfrm>
            <a:off x="3732212" y="2295368"/>
            <a:ext cx="8077200" cy="523220"/>
          </a:xfrm>
          <a:prstGeom prst="rect">
            <a:avLst/>
          </a:prstGeom>
        </p:spPr>
        <p:txBody>
          <a:bodyPr wrap="square">
            <a:spAutoFit/>
          </a:bodyPr>
          <a:lstStyle/>
          <a:p>
            <a:r>
              <a:rPr lang="en-US" sz="2800" dirty="0">
                <a:solidFill>
                  <a:schemeClr val="bg2"/>
                </a:solidFill>
              </a:rPr>
              <a:t>Fill me out now as the answer to question number 1</a:t>
            </a:r>
          </a:p>
        </p:txBody>
      </p:sp>
      <p:graphicFrame>
        <p:nvGraphicFramePr>
          <p:cNvPr id="4" name="Content Placeholder 3"/>
          <p:cNvGraphicFramePr>
            <a:graphicFrameLocks noGrp="1"/>
          </p:cNvGraphicFramePr>
          <p:nvPr>
            <p:ph idx="1"/>
            <p:extLst/>
          </p:nvPr>
        </p:nvGraphicFramePr>
        <p:xfrm>
          <a:off x="1065212" y="146729"/>
          <a:ext cx="11039472" cy="4425273"/>
        </p:xfrm>
        <a:graphic>
          <a:graphicData uri="http://schemas.openxmlformats.org/drawingml/2006/table">
            <a:tbl>
              <a:tblPr firstRow="1" bandRow="1">
                <a:tableStyleId>{5C22544A-7EE6-4342-B048-85BDC9FD1C3A}</a:tableStyleId>
              </a:tblPr>
              <a:tblGrid>
                <a:gridCol w="1225936">
                  <a:extLst>
                    <a:ext uri="{9D8B030D-6E8A-4147-A177-3AD203B41FA5}">
                      <a16:colId xmlns:a16="http://schemas.microsoft.com/office/drawing/2014/main" val="20000"/>
                    </a:ext>
                  </a:extLst>
                </a:gridCol>
                <a:gridCol w="1289282">
                  <a:extLst>
                    <a:ext uri="{9D8B030D-6E8A-4147-A177-3AD203B41FA5}">
                      <a16:colId xmlns:a16="http://schemas.microsoft.com/office/drawing/2014/main" val="20001"/>
                    </a:ext>
                  </a:extLst>
                </a:gridCol>
                <a:gridCol w="1749740">
                  <a:extLst>
                    <a:ext uri="{9D8B030D-6E8A-4147-A177-3AD203B41FA5}">
                      <a16:colId xmlns:a16="http://schemas.microsoft.com/office/drawing/2014/main" val="20002"/>
                    </a:ext>
                  </a:extLst>
                </a:gridCol>
                <a:gridCol w="1254778">
                  <a:extLst>
                    <a:ext uri="{9D8B030D-6E8A-4147-A177-3AD203B41FA5}">
                      <a16:colId xmlns:a16="http://schemas.microsoft.com/office/drawing/2014/main" val="20003"/>
                    </a:ext>
                  </a:extLst>
                </a:gridCol>
                <a:gridCol w="1379934">
                  <a:extLst>
                    <a:ext uri="{9D8B030D-6E8A-4147-A177-3AD203B41FA5}">
                      <a16:colId xmlns:a16="http://schemas.microsoft.com/office/drawing/2014/main" val="20004"/>
                    </a:ext>
                  </a:extLst>
                </a:gridCol>
                <a:gridCol w="1379934">
                  <a:extLst>
                    <a:ext uri="{9D8B030D-6E8A-4147-A177-3AD203B41FA5}">
                      <a16:colId xmlns:a16="http://schemas.microsoft.com/office/drawing/2014/main" val="20005"/>
                    </a:ext>
                  </a:extLst>
                </a:gridCol>
                <a:gridCol w="1379934">
                  <a:extLst>
                    <a:ext uri="{9D8B030D-6E8A-4147-A177-3AD203B41FA5}">
                      <a16:colId xmlns:a16="http://schemas.microsoft.com/office/drawing/2014/main" val="20006"/>
                    </a:ext>
                  </a:extLst>
                </a:gridCol>
                <a:gridCol w="1379934">
                  <a:extLst>
                    <a:ext uri="{9D8B030D-6E8A-4147-A177-3AD203B41FA5}">
                      <a16:colId xmlns:a16="http://schemas.microsoft.com/office/drawing/2014/main" val="20007"/>
                    </a:ext>
                  </a:extLst>
                </a:gridCol>
              </a:tblGrid>
              <a:tr h="908504">
                <a:tc>
                  <a:txBody>
                    <a:bodyPr/>
                    <a:lstStyle/>
                    <a:p>
                      <a:endParaRPr lang="en-US" dirty="0"/>
                    </a:p>
                  </a:txBody>
                  <a:tcPr/>
                </a:tc>
                <a:tc>
                  <a:txBody>
                    <a:bodyPr/>
                    <a:lstStyle/>
                    <a:p>
                      <a:r>
                        <a:rPr lang="en-US" dirty="0"/>
                        <a:t>Radio</a:t>
                      </a:r>
                    </a:p>
                  </a:txBody>
                  <a:tcPr/>
                </a:tc>
                <a:tc>
                  <a:txBody>
                    <a:bodyPr/>
                    <a:lstStyle/>
                    <a:p>
                      <a:r>
                        <a:rPr lang="en-US" dirty="0"/>
                        <a:t>Microwave</a:t>
                      </a:r>
                    </a:p>
                  </a:txBody>
                  <a:tcPr/>
                </a:tc>
                <a:tc>
                  <a:txBody>
                    <a:bodyPr/>
                    <a:lstStyle/>
                    <a:p>
                      <a:r>
                        <a:rPr lang="en-US" dirty="0"/>
                        <a:t>IR</a:t>
                      </a:r>
                    </a:p>
                  </a:txBody>
                  <a:tcPr/>
                </a:tc>
                <a:tc>
                  <a:txBody>
                    <a:bodyPr/>
                    <a:lstStyle/>
                    <a:p>
                      <a:r>
                        <a:rPr lang="en-US" dirty="0"/>
                        <a:t>Visible</a:t>
                      </a:r>
                    </a:p>
                  </a:txBody>
                  <a:tcPr/>
                </a:tc>
                <a:tc>
                  <a:txBody>
                    <a:bodyPr/>
                    <a:lstStyle/>
                    <a:p>
                      <a:r>
                        <a:rPr lang="en-US" dirty="0"/>
                        <a:t>UV</a:t>
                      </a:r>
                    </a:p>
                  </a:txBody>
                  <a:tcPr/>
                </a:tc>
                <a:tc>
                  <a:txBody>
                    <a:bodyPr/>
                    <a:lstStyle/>
                    <a:p>
                      <a:r>
                        <a:rPr lang="en-US" dirty="0"/>
                        <a:t>X-Ray</a:t>
                      </a:r>
                    </a:p>
                  </a:txBody>
                  <a:tcPr/>
                </a:tc>
                <a:tc>
                  <a:txBody>
                    <a:bodyPr/>
                    <a:lstStyle/>
                    <a:p>
                      <a:r>
                        <a:rPr lang="en-US" dirty="0"/>
                        <a:t>Gamma</a:t>
                      </a:r>
                    </a:p>
                  </a:txBody>
                  <a:tcPr/>
                </a:tc>
                <a:extLst>
                  <a:ext uri="{0D108BD9-81ED-4DB2-BD59-A6C34878D82A}">
                    <a16:rowId xmlns:a16="http://schemas.microsoft.com/office/drawing/2014/main" val="10000"/>
                  </a:ext>
                </a:extLst>
              </a:tr>
              <a:tr h="943839">
                <a:tc>
                  <a:txBody>
                    <a:bodyPr/>
                    <a:lstStyle/>
                    <a:p>
                      <a:r>
                        <a:rPr lang="en-US" dirty="0"/>
                        <a:t>1 fact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943839">
                <a:tc>
                  <a:txBody>
                    <a:bodyPr/>
                    <a:lstStyle/>
                    <a:p>
                      <a:r>
                        <a:rPr lang="en-US" dirty="0"/>
                        <a:t>1 object you can see with it</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629091">
                <a:tc>
                  <a:txBody>
                    <a:bodyPr/>
                    <a:lstStyle/>
                    <a:p>
                      <a:r>
                        <a:rPr lang="en-US" dirty="0"/>
                        <a:t>1 use (human)</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8" name="Rectangle 7"/>
          <p:cNvSpPr/>
          <p:nvPr/>
        </p:nvSpPr>
        <p:spPr>
          <a:xfrm>
            <a:off x="4044962" y="2511764"/>
            <a:ext cx="4176143" cy="369332"/>
          </a:xfrm>
          <a:prstGeom prst="rect">
            <a:avLst/>
          </a:prstGeom>
        </p:spPr>
        <p:txBody>
          <a:bodyPr wrap="none">
            <a:spAutoFit/>
          </a:bodyPr>
          <a:lstStyle/>
          <a:p>
            <a:r>
              <a:rPr lang="en-US" dirty="0">
                <a:solidFill>
                  <a:schemeClr val="bg1"/>
                </a:solidFill>
              </a:rPr>
              <a:t>The FYI: from last Wednesday may help </a:t>
            </a:r>
            <a:r>
              <a:rPr lang="en-US" dirty="0">
                <a:solidFill>
                  <a:schemeClr val="bg1"/>
                </a:solidFill>
                <a:sym typeface="Wingdings" panose="05000000000000000000" pitchFamily="2" charset="2"/>
              </a:rPr>
              <a:t></a:t>
            </a:r>
            <a:endParaRPr lang="en-US" dirty="0">
              <a:solidFill>
                <a:schemeClr val="bg1"/>
              </a:solidFill>
            </a:endParaRPr>
          </a:p>
        </p:txBody>
      </p:sp>
    </p:spTree>
    <p:custDataLst>
      <p:tags r:id="rId1"/>
    </p:custDataLst>
    <p:extLst>
      <p:ext uri="{BB962C8B-B14F-4D97-AF65-F5344CB8AC3E}">
        <p14:creationId xmlns:p14="http://schemas.microsoft.com/office/powerpoint/2010/main" val="237344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 WAVES!</a:t>
            </a:r>
          </a:p>
        </p:txBody>
      </p:sp>
      <p:sp>
        <p:nvSpPr>
          <p:cNvPr id="3" name="Content Placeholder 2"/>
          <p:cNvSpPr>
            <a:spLocks noGrp="1"/>
          </p:cNvSpPr>
          <p:nvPr>
            <p:ph idx="1"/>
          </p:nvPr>
        </p:nvSpPr>
        <p:spPr>
          <a:xfrm>
            <a:off x="1751012" y="1600200"/>
            <a:ext cx="4648200" cy="5105400"/>
          </a:xfrm>
        </p:spPr>
        <p:txBody>
          <a:bodyPr>
            <a:normAutofit lnSpcReduction="10000"/>
          </a:bodyPr>
          <a:lstStyle/>
          <a:p>
            <a:pPr fontAlgn="base"/>
            <a:r>
              <a:rPr lang="en-US" dirty="0">
                <a:solidFill>
                  <a:srgbClr val="FF0000"/>
                </a:solidFill>
              </a:rPr>
              <a:t>Radio waves have the longest wavelengths in the electromagnetic spectrum</a:t>
            </a:r>
            <a:r>
              <a:rPr lang="en-US" dirty="0"/>
              <a:t>. They range from the </a:t>
            </a:r>
            <a:r>
              <a:rPr lang="en-US" dirty="0">
                <a:solidFill>
                  <a:srgbClr val="FF0000"/>
                </a:solidFill>
              </a:rPr>
              <a:t>length of a football to larger than our planet..</a:t>
            </a:r>
          </a:p>
          <a:p>
            <a:pPr fontAlgn="base"/>
            <a:r>
              <a:rPr lang="en-US" dirty="0"/>
              <a:t>You can tune a radio to a specific wavelength—or frequency—and listen to your favorite music. The radio "receives" these electromagnetic radio waves and converts them to mechanical vibrations in the speaker to create the sound waves you can hear.</a:t>
            </a:r>
          </a:p>
          <a:p>
            <a:endParaRPr lang="en-US" dirty="0"/>
          </a:p>
        </p:txBody>
      </p:sp>
      <p:pic>
        <p:nvPicPr>
          <p:cNvPr id="8194" name="Picture 2" descr="An image showing a ball of bright white and red in the lower right with strands in red arching across the top and left indicating magnetic field lines."/>
          <p:cNvPicPr>
            <a:picLocks noChangeAspect="1" noChangeArrowheads="1"/>
          </p:cNvPicPr>
          <p:nvPr/>
        </p:nvPicPr>
        <p:blipFill>
          <a:blip r:embed="rId3" cstate="print"/>
          <a:srcRect/>
          <a:stretch>
            <a:fillRect/>
          </a:stretch>
        </p:blipFill>
        <p:spPr bwMode="auto">
          <a:xfrm>
            <a:off x="6781450" y="1143000"/>
            <a:ext cx="3884962" cy="2743200"/>
          </a:xfrm>
          <a:prstGeom prst="rect">
            <a:avLst/>
          </a:prstGeom>
          <a:noFill/>
        </p:spPr>
      </p:pic>
      <p:pic>
        <p:nvPicPr>
          <p:cNvPr id="8196" name="Picture 4" descr="A graph showing the frequency of radio emissions over a 24 hour period. The frequencies over 1000 kHz are those originating from the Sun. Frequency emissions between 600 and 1000 kHz are from Jupiter while the Earth produces frequencies between 200 and 400."/>
          <p:cNvPicPr>
            <a:picLocks noChangeAspect="1" noChangeArrowheads="1"/>
          </p:cNvPicPr>
          <p:nvPr/>
        </p:nvPicPr>
        <p:blipFill>
          <a:blip r:embed="rId4" cstate="print"/>
          <a:srcRect/>
          <a:stretch>
            <a:fillRect/>
          </a:stretch>
        </p:blipFill>
        <p:spPr bwMode="auto">
          <a:xfrm>
            <a:off x="6728804" y="4114800"/>
            <a:ext cx="3937608" cy="2743200"/>
          </a:xfrm>
          <a:prstGeom prst="rect">
            <a:avLst/>
          </a:prstGeom>
          <a:noFill/>
        </p:spPr>
      </p:pic>
    </p:spTree>
    <p:custDataLst>
      <p:tags r:id="rId1"/>
    </p:custDataLst>
    <p:extLst>
      <p:ext uri="{BB962C8B-B14F-4D97-AF65-F5344CB8AC3E}">
        <p14:creationId xmlns:p14="http://schemas.microsoft.com/office/powerpoint/2010/main" val="156416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0"/>
            <a:ext cx="8229600" cy="1399032"/>
          </a:xfrm>
        </p:spPr>
        <p:txBody>
          <a:bodyPr/>
          <a:lstStyle/>
          <a:p>
            <a:r>
              <a:rPr lang="en-US" dirty="0"/>
              <a:t>MICROWAVES!</a:t>
            </a:r>
          </a:p>
        </p:txBody>
      </p:sp>
      <p:sp>
        <p:nvSpPr>
          <p:cNvPr id="3" name="Content Placeholder 2"/>
          <p:cNvSpPr>
            <a:spLocks noGrp="1"/>
          </p:cNvSpPr>
          <p:nvPr>
            <p:ph idx="1"/>
          </p:nvPr>
        </p:nvSpPr>
        <p:spPr>
          <a:xfrm>
            <a:off x="1827212" y="1676400"/>
            <a:ext cx="3505200" cy="4953000"/>
          </a:xfrm>
        </p:spPr>
        <p:txBody>
          <a:bodyPr>
            <a:normAutofit/>
          </a:bodyPr>
          <a:lstStyle/>
          <a:p>
            <a:r>
              <a:rPr lang="en-US" dirty="0"/>
              <a:t>microwave images are used on TV weather news </a:t>
            </a:r>
          </a:p>
          <a:p>
            <a:r>
              <a:rPr lang="en-US" dirty="0">
                <a:solidFill>
                  <a:srgbClr val="FF0000"/>
                </a:solidFill>
              </a:rPr>
              <a:t>Microwave ovens work by using microwaves about 12 cm in length to force water and fat molecules in food to rotate</a:t>
            </a:r>
            <a:r>
              <a:rPr lang="en-US" dirty="0"/>
              <a:t>. The interaction of these molecules undergoing forced rotation </a:t>
            </a:r>
            <a:r>
              <a:rPr lang="en-US" dirty="0">
                <a:solidFill>
                  <a:srgbClr val="FF0000"/>
                </a:solidFill>
              </a:rPr>
              <a:t>creates heat through friction</a:t>
            </a:r>
            <a:r>
              <a:rPr lang="en-US" dirty="0"/>
              <a:t>, and the food is cooked.</a:t>
            </a:r>
          </a:p>
        </p:txBody>
      </p:sp>
      <p:pic>
        <p:nvPicPr>
          <p:cNvPr id="7170" name="Picture 2" descr="Hurricane Claudette's eye-wall making landfall"/>
          <p:cNvPicPr>
            <a:picLocks noChangeAspect="1" noChangeArrowheads="1"/>
          </p:cNvPicPr>
          <p:nvPr/>
        </p:nvPicPr>
        <p:blipFill>
          <a:blip r:embed="rId2" cstate="print"/>
          <a:srcRect/>
          <a:stretch>
            <a:fillRect/>
          </a:stretch>
        </p:blipFill>
        <p:spPr bwMode="auto">
          <a:xfrm>
            <a:off x="6323012" y="685800"/>
            <a:ext cx="3962400" cy="2767632"/>
          </a:xfrm>
          <a:prstGeom prst="rect">
            <a:avLst/>
          </a:prstGeom>
          <a:noFill/>
        </p:spPr>
      </p:pic>
      <p:pic>
        <p:nvPicPr>
          <p:cNvPr id="7172" name="Picture 4" descr="A grainy view of the night sky color coded by temperature. Dark blue represents cold area of the universe negative 200 degrees Kelvin. Small areas of concentrated red color indicates 200 degrees Kelvin."/>
          <p:cNvPicPr>
            <a:picLocks noChangeAspect="1" noChangeArrowheads="1"/>
          </p:cNvPicPr>
          <p:nvPr/>
        </p:nvPicPr>
        <p:blipFill>
          <a:blip r:embed="rId3" cstate="print"/>
          <a:srcRect/>
          <a:stretch>
            <a:fillRect/>
          </a:stretch>
        </p:blipFill>
        <p:spPr bwMode="auto">
          <a:xfrm>
            <a:off x="5942560" y="3657600"/>
            <a:ext cx="4495252" cy="3124200"/>
          </a:xfrm>
          <a:prstGeom prst="rect">
            <a:avLst/>
          </a:prstGeom>
          <a:noFill/>
        </p:spPr>
      </p:pic>
    </p:spTree>
    <p:extLst>
      <p:ext uri="{BB962C8B-B14F-4D97-AF65-F5344CB8AC3E}">
        <p14:creationId xmlns:p14="http://schemas.microsoft.com/office/powerpoint/2010/main" val="315214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358269"/>
            <a:ext cx="8229600" cy="1399032"/>
          </a:xfrm>
        </p:spPr>
        <p:txBody>
          <a:bodyPr/>
          <a:lstStyle/>
          <a:p>
            <a:r>
              <a:rPr lang="en-US" dirty="0"/>
              <a:t>INFRARED RADIATION!</a:t>
            </a:r>
          </a:p>
        </p:txBody>
      </p:sp>
      <p:sp>
        <p:nvSpPr>
          <p:cNvPr id="3" name="Content Placeholder 2"/>
          <p:cNvSpPr>
            <a:spLocks noGrp="1"/>
          </p:cNvSpPr>
          <p:nvPr>
            <p:ph idx="1"/>
          </p:nvPr>
        </p:nvSpPr>
        <p:spPr>
          <a:xfrm>
            <a:off x="1522412" y="990600"/>
            <a:ext cx="4876800" cy="4114800"/>
          </a:xfrm>
        </p:spPr>
        <p:txBody>
          <a:bodyPr>
            <a:normAutofit/>
          </a:bodyPr>
          <a:lstStyle/>
          <a:p>
            <a:r>
              <a:rPr lang="en-US" dirty="0"/>
              <a:t>A remote control uses light waves just beyond the visible spectrum of light to change channels. </a:t>
            </a:r>
          </a:p>
          <a:p>
            <a:r>
              <a:rPr lang="en-US" dirty="0">
                <a:solidFill>
                  <a:srgbClr val="FF0000"/>
                </a:solidFill>
              </a:rPr>
              <a:t>Infrared lamps </a:t>
            </a:r>
            <a:r>
              <a:rPr lang="en-US" dirty="0"/>
              <a:t>(heat lamps) often emit both visible and infrared energy. They can be used to heat bathrooms or keep food warm. Heat lamps </a:t>
            </a:r>
            <a:r>
              <a:rPr lang="en-US" dirty="0">
                <a:solidFill>
                  <a:srgbClr val="FF0000"/>
                </a:solidFill>
              </a:rPr>
              <a:t>can also keep small animals and reptiles warm </a:t>
            </a:r>
            <a:r>
              <a:rPr lang="en-US" dirty="0"/>
              <a:t>or even to keep eggs warm so they can hatch.</a:t>
            </a:r>
          </a:p>
        </p:txBody>
      </p:sp>
      <p:pic>
        <p:nvPicPr>
          <p:cNvPr id="6146" name="Picture 2" descr="Two images showing the Carina Nebula in different wavelengths. The Visible Light image reveals a brilliant display of yellow and gold dust lit up by stars. The Infrared image only shows the bright stars that were behind the dust."/>
          <p:cNvPicPr>
            <a:picLocks noChangeAspect="1" noChangeArrowheads="1"/>
          </p:cNvPicPr>
          <p:nvPr/>
        </p:nvPicPr>
        <p:blipFill>
          <a:blip r:embed="rId2" cstate="print"/>
          <a:srcRect/>
          <a:stretch>
            <a:fillRect/>
          </a:stretch>
        </p:blipFill>
        <p:spPr bwMode="auto">
          <a:xfrm>
            <a:off x="6856412" y="838201"/>
            <a:ext cx="3810000" cy="2673351"/>
          </a:xfrm>
          <a:prstGeom prst="rect">
            <a:avLst/>
          </a:prstGeom>
          <a:noFill/>
        </p:spPr>
      </p:pic>
      <p:pic>
        <p:nvPicPr>
          <p:cNvPr id="6148" name="Picture 4" descr="Saturn's Aurora in IR"/>
          <p:cNvPicPr>
            <a:picLocks noChangeAspect="1" noChangeArrowheads="1"/>
          </p:cNvPicPr>
          <p:nvPr/>
        </p:nvPicPr>
        <p:blipFill>
          <a:blip r:embed="rId3" cstate="print"/>
          <a:srcRect/>
          <a:stretch>
            <a:fillRect/>
          </a:stretch>
        </p:blipFill>
        <p:spPr bwMode="auto">
          <a:xfrm>
            <a:off x="7085012" y="3581400"/>
            <a:ext cx="3583752" cy="2514600"/>
          </a:xfrm>
          <a:prstGeom prst="rect">
            <a:avLst/>
          </a:prstGeom>
          <a:noFill/>
        </p:spPr>
      </p:pic>
      <p:pic>
        <p:nvPicPr>
          <p:cNvPr id="6150" name="Picture 6" descr="A true-color image of a small dog along with images of the same dog in thermal infrared. The color -coded infrared images reveal areas of higher temperature around the eyes and mouth, with cooler temperatures on the nose and snout."/>
          <p:cNvPicPr>
            <a:picLocks noChangeAspect="1" noChangeArrowheads="1"/>
          </p:cNvPicPr>
          <p:nvPr/>
        </p:nvPicPr>
        <p:blipFill>
          <a:blip r:embed="rId4" cstate="print"/>
          <a:srcRect/>
          <a:stretch>
            <a:fillRect/>
          </a:stretch>
        </p:blipFill>
        <p:spPr bwMode="auto">
          <a:xfrm>
            <a:off x="4037012" y="4572000"/>
            <a:ext cx="3062584" cy="2133600"/>
          </a:xfrm>
          <a:prstGeom prst="rect">
            <a:avLst/>
          </a:prstGeom>
          <a:noFill/>
        </p:spPr>
      </p:pic>
      <p:pic>
        <p:nvPicPr>
          <p:cNvPr id="6152" name="Picture 8" descr="This false-color Hubble image of Jupiter shows pastel pinks, greens, yellows and blues stretched in lines across the gas planet."/>
          <p:cNvPicPr>
            <a:picLocks noChangeAspect="1" noChangeArrowheads="1"/>
          </p:cNvPicPr>
          <p:nvPr/>
        </p:nvPicPr>
        <p:blipFill>
          <a:blip r:embed="rId5" cstate="print"/>
          <a:srcRect/>
          <a:stretch>
            <a:fillRect/>
          </a:stretch>
        </p:blipFill>
        <p:spPr bwMode="auto">
          <a:xfrm>
            <a:off x="1674812" y="4876800"/>
            <a:ext cx="2280570" cy="1600200"/>
          </a:xfrm>
          <a:prstGeom prst="rect">
            <a:avLst/>
          </a:prstGeom>
          <a:noFill/>
        </p:spPr>
      </p:pic>
    </p:spTree>
    <p:extLst>
      <p:ext uri="{BB962C8B-B14F-4D97-AF65-F5344CB8AC3E}">
        <p14:creationId xmlns:p14="http://schemas.microsoft.com/office/powerpoint/2010/main" val="21630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338671"/>
            <a:ext cx="8229600" cy="1399032"/>
          </a:xfrm>
        </p:spPr>
        <p:txBody>
          <a:bodyPr/>
          <a:lstStyle/>
          <a:p>
            <a:r>
              <a:rPr lang="en-US" dirty="0"/>
              <a:t>VISIBLE LIGHT</a:t>
            </a:r>
          </a:p>
        </p:txBody>
      </p:sp>
      <p:sp>
        <p:nvSpPr>
          <p:cNvPr id="3" name="Content Placeholder 2"/>
          <p:cNvSpPr>
            <a:spLocks noGrp="1"/>
          </p:cNvSpPr>
          <p:nvPr>
            <p:ph idx="1"/>
          </p:nvPr>
        </p:nvSpPr>
        <p:spPr>
          <a:xfrm>
            <a:off x="1751012" y="1143000"/>
            <a:ext cx="4572000" cy="5486400"/>
          </a:xfrm>
        </p:spPr>
        <p:txBody>
          <a:bodyPr>
            <a:normAutofit lnSpcReduction="10000"/>
          </a:bodyPr>
          <a:lstStyle/>
          <a:p>
            <a:pPr fontAlgn="base"/>
            <a:r>
              <a:rPr lang="en-US" dirty="0"/>
              <a:t>Cone-shaped cells in our eyes act as receivers tuned to the wavelengths in this narrow band of the spectrum. Other portions of the spectrum have wavelengths too large or too small and energetic for the biological limitations of our perception.</a:t>
            </a:r>
          </a:p>
          <a:p>
            <a:pPr fontAlgn="base"/>
            <a:r>
              <a:rPr lang="en-US" dirty="0">
                <a:solidFill>
                  <a:srgbClr val="FF0000"/>
                </a:solidFill>
              </a:rPr>
              <a:t>As the full spectrum of visible light travels through a prism, the wavelengths separate into the colors of the rainbow because each color is a different wavelength</a:t>
            </a:r>
            <a:r>
              <a:rPr lang="en-US" dirty="0"/>
              <a:t>. Violet has the shortest wavelength, and red has the longest wavelength.</a:t>
            </a:r>
          </a:p>
          <a:p>
            <a:endParaRPr lang="en-US" dirty="0"/>
          </a:p>
        </p:txBody>
      </p:sp>
      <p:pic>
        <p:nvPicPr>
          <p:cNvPr id="5122" name="Picture 2" descr="A 3D illustration of 2 prisms. As light shine through one, it is refracted into the colors of the rainbow. As the full spectrum of light - the rainbow - travels through the second prism, the waves are recombined into white light."/>
          <p:cNvPicPr>
            <a:picLocks noChangeAspect="1" noChangeArrowheads="1"/>
          </p:cNvPicPr>
          <p:nvPr/>
        </p:nvPicPr>
        <p:blipFill>
          <a:blip r:embed="rId2" cstate="print"/>
          <a:srcRect/>
          <a:stretch>
            <a:fillRect/>
          </a:stretch>
        </p:blipFill>
        <p:spPr bwMode="auto">
          <a:xfrm>
            <a:off x="6475412" y="304800"/>
            <a:ext cx="3970193" cy="2667000"/>
          </a:xfrm>
          <a:prstGeom prst="rect">
            <a:avLst/>
          </a:prstGeom>
          <a:noFill/>
        </p:spPr>
      </p:pic>
      <p:pic>
        <p:nvPicPr>
          <p:cNvPr id="5124" name="Picture 4" descr="illustration of each wavelength in the spectrum"/>
          <p:cNvPicPr>
            <a:picLocks noChangeAspect="1" noChangeArrowheads="1"/>
          </p:cNvPicPr>
          <p:nvPr/>
        </p:nvPicPr>
        <p:blipFill>
          <a:blip r:embed="rId3" cstate="print"/>
          <a:srcRect/>
          <a:stretch>
            <a:fillRect/>
          </a:stretch>
        </p:blipFill>
        <p:spPr bwMode="auto">
          <a:xfrm>
            <a:off x="6305258" y="3124200"/>
            <a:ext cx="4361155" cy="3429000"/>
          </a:xfrm>
          <a:prstGeom prst="rect">
            <a:avLst/>
          </a:prstGeom>
          <a:noFill/>
        </p:spPr>
      </p:pic>
    </p:spTree>
    <p:extLst>
      <p:ext uri="{BB962C8B-B14F-4D97-AF65-F5344CB8AC3E}">
        <p14:creationId xmlns:p14="http://schemas.microsoft.com/office/powerpoint/2010/main" val="118097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0</TotalTime>
  <Words>1063</Words>
  <Application>Microsoft Office PowerPoint</Application>
  <PresentationFormat>Custom</PresentationFormat>
  <Paragraphs>132</Paragraphs>
  <Slides>20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Corbel</vt:lpstr>
      <vt:lpstr>Wingdings</vt:lpstr>
      <vt:lpstr>Digital Blue Tunnel 16x9</vt:lpstr>
      <vt:lpstr>Make sure you’ve answered the question of the day from yesterday</vt:lpstr>
      <vt:lpstr>PowerPoint Presentation</vt:lpstr>
      <vt:lpstr>Please just follow the powerpoint and takes notes</vt:lpstr>
      <vt:lpstr>Color this part!</vt:lpstr>
      <vt:lpstr>Part A: Create this in your science journal! Then use the following slides to complete your chart This is the first thing I’m looking for Tomorrow…</vt:lpstr>
      <vt:lpstr>RADIO WAVES!</vt:lpstr>
      <vt:lpstr>MICROWAVES!</vt:lpstr>
      <vt:lpstr>INFRARED RADIATION!</vt:lpstr>
      <vt:lpstr>VISIBLE LIGHT</vt:lpstr>
      <vt:lpstr>ULTRAVIOLET RADIATION</vt:lpstr>
      <vt:lpstr>XRAYS</vt:lpstr>
      <vt:lpstr>GAMMA RAYS</vt:lpstr>
      <vt:lpstr>If you need more information </vt:lpstr>
      <vt:lpstr>Based on the following picture, Why do you think we send telescopes to space?</vt:lpstr>
      <vt:lpstr>PowerPoint Presentation</vt:lpstr>
      <vt:lpstr>PowerPoint Presentation</vt:lpstr>
      <vt:lpstr>now.</vt:lpstr>
      <vt:lpstr>Part D: Answer these 3 questions</vt:lpstr>
      <vt:lpstr>Homework</vt:lpstr>
      <vt:lpstr>What am I looking for on Wednesday?</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2016-01-29T17:55:54Z</dcterms:created>
  <dcterms:modified xsi:type="dcterms:W3CDTF">2018-02-13T13:33:32Z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