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72" r:id="rId2"/>
    <p:sldId id="474" r:id="rId3"/>
    <p:sldId id="475" r:id="rId4"/>
    <p:sldId id="476" r:id="rId5"/>
    <p:sldId id="275" r:id="rId6"/>
    <p:sldId id="479" r:id="rId7"/>
    <p:sldId id="478" r:id="rId8"/>
    <p:sldId id="276" r:id="rId9"/>
    <p:sldId id="270" r:id="rId10"/>
    <p:sldId id="272" r:id="rId11"/>
    <p:sldId id="266" r:id="rId12"/>
    <p:sldId id="273" r:id="rId13"/>
    <p:sldId id="265" r:id="rId14"/>
    <p:sldId id="274" r:id="rId15"/>
    <p:sldId id="469" r:id="rId16"/>
    <p:sldId id="470" r:id="rId17"/>
    <p:sldId id="268" r:id="rId18"/>
    <p:sldId id="277" r:id="rId19"/>
    <p:sldId id="267" r:id="rId20"/>
    <p:sldId id="278" r:id="rId21"/>
    <p:sldId id="264" r:id="rId22"/>
    <p:sldId id="279" r:id="rId23"/>
    <p:sldId id="461" r:id="rId24"/>
    <p:sldId id="462" r:id="rId25"/>
    <p:sldId id="463" r:id="rId26"/>
    <p:sldId id="464" r:id="rId27"/>
    <p:sldId id="269" r:id="rId28"/>
    <p:sldId id="280" r:id="rId29"/>
    <p:sldId id="281" r:id="rId30"/>
    <p:sldId id="282" r:id="rId31"/>
    <p:sldId id="471" r:id="rId32"/>
    <p:sldId id="271" r:id="rId33"/>
    <p:sldId id="473" r:id="rId34"/>
    <p:sldId id="477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>
      <p:cViewPr varScale="1">
        <p:scale>
          <a:sx n="87" d="100"/>
          <a:sy n="87" d="100"/>
        </p:scale>
        <p:origin x="73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4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69F4883-8D90-4304-BCC4-19C0AC8427DB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5921617-BA68-462A-8006-3FCF5D077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0FF7F42-5720-46E3-A859-73AFA7774B7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5671028-27B1-44B0-8ED2-955AA12FDF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1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9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6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07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7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7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3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9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30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86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9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1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24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68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00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36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93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01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2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78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1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99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2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70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7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3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3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1028-27B1-44B0-8ED2-955AA12FDF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BCC937-4850-429D-9983-CE9A4CF99B91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81C285-EADD-4F88-867D-A94815DD4A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a/Ptolemaicsystem-small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518"/>
            <a:ext cx="8229600" cy="1252728"/>
          </a:xfrm>
        </p:spPr>
        <p:txBody>
          <a:bodyPr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"/>
            <a:ext cx="8229600" cy="4625609"/>
          </a:xfrm>
        </p:spPr>
        <p:txBody>
          <a:bodyPr/>
          <a:lstStyle/>
          <a:p>
            <a:pPr marL="118872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You have bell work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57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Plato’s best student</a:t>
            </a:r>
          </a:p>
          <a:p>
            <a:r>
              <a:rPr lang="en-US" dirty="0"/>
              <a:t>Philosopher</a:t>
            </a:r>
          </a:p>
          <a:p>
            <a:pPr lvl="1"/>
            <a:r>
              <a:rPr lang="en-US" dirty="0"/>
              <a:t>Everything had a natural state</a:t>
            </a:r>
          </a:p>
          <a:p>
            <a:r>
              <a:rPr lang="en-US" dirty="0"/>
              <a:t>Knew that Earth is a sphere</a:t>
            </a:r>
          </a:p>
          <a:p>
            <a:r>
              <a:rPr lang="en-US" dirty="0"/>
              <a:t>Universe is </a:t>
            </a:r>
            <a:r>
              <a:rPr lang="en-US" u="sng" dirty="0"/>
              <a:t>geocentric</a:t>
            </a:r>
            <a:r>
              <a:rPr lang="en-US" dirty="0"/>
              <a:t> (earth centered)</a:t>
            </a:r>
          </a:p>
          <a:p>
            <a:r>
              <a:rPr lang="en-US" dirty="0"/>
              <a:t>Everything is made of 5 elements</a:t>
            </a:r>
          </a:p>
          <a:p>
            <a:pPr lvl="1"/>
            <a:r>
              <a:rPr lang="en-US" dirty="0"/>
              <a:t>Fire, Water, </a:t>
            </a:r>
            <a:r>
              <a:rPr lang="en-US" dirty="0" smtClean="0"/>
              <a:t>Earth, </a:t>
            </a:r>
            <a:r>
              <a:rPr lang="en-US" dirty="0"/>
              <a:t>Air, Quintessence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5072"/>
            <a:ext cx="8229600" cy="1252728"/>
          </a:xfrm>
        </p:spPr>
        <p:txBody>
          <a:bodyPr/>
          <a:lstStyle/>
          <a:p>
            <a:r>
              <a:rPr lang="en-US" dirty="0"/>
              <a:t>Claudius Ptolemy </a:t>
            </a:r>
            <a:r>
              <a:rPr lang="it-IT" dirty="0"/>
              <a:t>(90 – 168)</a:t>
            </a:r>
            <a:endParaRPr lang="en-US" dirty="0"/>
          </a:p>
        </p:txBody>
      </p:sp>
      <p:pic>
        <p:nvPicPr>
          <p:cNvPr id="5124" name="Picture 4" descr="http://upload.wikimedia.org/wikipedia/commons/2/23/PtolemyWorld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6072265" cy="4134021"/>
          </a:xfrm>
          <a:prstGeom prst="rect">
            <a:avLst/>
          </a:prstGeom>
          <a:noFill/>
        </p:spPr>
      </p:pic>
      <p:sp>
        <p:nvSpPr>
          <p:cNvPr id="5126" name="AutoShape 6" descr="File:Ptolemae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8" name="AutoShape 8" descr="File:Ptolemae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30" name="AutoShape 10" descr="File:Ptolemae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8600"/>
            <a:ext cx="21336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csep10.phys.utk.edu/astr161/lect/retrograde/epicycle-epicycl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86200"/>
            <a:ext cx="4064000" cy="304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Ptolemy</a:t>
            </a:r>
          </a:p>
        </p:txBody>
      </p:sp>
      <p:pic>
        <p:nvPicPr>
          <p:cNvPr id="1026" name="Picture 2" descr="File:Ptolemaicsystem-smal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56" y="1627828"/>
            <a:ext cx="5272241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4876800" cy="5257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Greek, living in Alexandria (Egypt)</a:t>
            </a:r>
          </a:p>
          <a:p>
            <a:r>
              <a:rPr lang="en-US" dirty="0"/>
              <a:t>Universe is </a:t>
            </a:r>
            <a:r>
              <a:rPr lang="en-US" u="sng" dirty="0"/>
              <a:t>geocentric</a:t>
            </a:r>
          </a:p>
          <a:p>
            <a:r>
              <a:rPr lang="en-US" dirty="0"/>
              <a:t>Planets move on epicycles</a:t>
            </a:r>
          </a:p>
          <a:p>
            <a:r>
              <a:rPr lang="en-US" dirty="0"/>
              <a:t>His method was used for almost 1500 years</a:t>
            </a:r>
          </a:p>
          <a:p>
            <a:r>
              <a:rPr lang="en-US" dirty="0"/>
              <a:t>Wrote book of astronomical knowledge ‘Almagest’ – 48 constellations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Nicolaus Copernicus (1473-1543)</a:t>
            </a:r>
          </a:p>
        </p:txBody>
      </p:sp>
      <p:sp>
        <p:nvSpPr>
          <p:cNvPr id="6146" name="AutoShape 2" descr="http://upload.wikimedia.org/wikipedia/commons/thumb/f/f2/Nikolaus_Kopernikus.jpg/225px-Nikolaus_Kopernik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93765"/>
            <a:ext cx="2819400" cy="32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 descr="File:CopernicSyste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51" name="AutoShape 7" descr="File:CopernicSyste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00" y="1600200"/>
            <a:ext cx="57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Copernicus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Priest, Mathematician, Astronomer</a:t>
            </a:r>
          </a:p>
          <a:p>
            <a:r>
              <a:rPr lang="en-US" u="sng" dirty="0"/>
              <a:t>Heliocentric</a:t>
            </a:r>
            <a:r>
              <a:rPr lang="en-US" dirty="0"/>
              <a:t> solar system, earth is moving</a:t>
            </a:r>
          </a:p>
          <a:p>
            <a:r>
              <a:rPr lang="en-US" dirty="0"/>
              <a:t>Mentioned idea in 1514, with little support</a:t>
            </a:r>
          </a:p>
          <a:p>
            <a:r>
              <a:rPr lang="en-US" dirty="0"/>
              <a:t>Perfected it until published in 1543 ‘On the Revolutions of Heavenly Spheres’</a:t>
            </a:r>
          </a:p>
          <a:p>
            <a:pPr lvl="1"/>
            <a:r>
              <a:rPr lang="en-US" dirty="0"/>
              <a:t>This model predicted the planets location worse the Ptolemy’s did</a:t>
            </a:r>
          </a:p>
          <a:p>
            <a:r>
              <a:rPr lang="en-US" dirty="0"/>
              <a:t>Died weeks after publication.  </a:t>
            </a:r>
          </a:p>
          <a:p>
            <a:r>
              <a:rPr lang="en-US" dirty="0"/>
              <a:t>The church banned his book and tried to destroy all copies of it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Giordano Bruno (1548-1600)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83120"/>
            <a:ext cx="1806024" cy="3289224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76400"/>
            <a:ext cx="3084832" cy="34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" y="1848638"/>
            <a:ext cx="2799585" cy="38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that the stars were distant suns</a:t>
            </a:r>
          </a:p>
          <a:p>
            <a:r>
              <a:rPr lang="en-US" dirty="0"/>
              <a:t>First to envision the universe as infinite</a:t>
            </a:r>
          </a:p>
          <a:p>
            <a:r>
              <a:rPr lang="en-US" dirty="0"/>
              <a:t>Thought that planets moved based on their own momentum</a:t>
            </a:r>
          </a:p>
          <a:p>
            <a:r>
              <a:rPr lang="en-US" dirty="0"/>
              <a:t>Though a Catholic friar himself, he was </a:t>
            </a:r>
            <a:r>
              <a:rPr lang="en-US" u="sng" dirty="0"/>
              <a:t>burned at the stake </a:t>
            </a:r>
            <a:r>
              <a:rPr lang="en-US" dirty="0"/>
              <a:t>by the church for his beliefs </a:t>
            </a:r>
          </a:p>
          <a:p>
            <a:pPr lvl="1"/>
            <a:r>
              <a:rPr lang="en-US" dirty="0"/>
              <a:t>Given the chance to renounce his views but refused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Tycho</a:t>
            </a:r>
            <a:r>
              <a:rPr lang="en-US" dirty="0"/>
              <a:t> Brahe (1546-1601)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92657"/>
            <a:ext cx="2438400" cy="36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3" descr="File:Tychonian syste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Tychonian</a:t>
            </a:r>
            <a:r>
              <a:rPr lang="en-US" dirty="0"/>
              <a:t> model of the solar system</a:t>
            </a:r>
          </a:p>
          <a:p>
            <a:r>
              <a:rPr lang="en-US" dirty="0"/>
              <a:t>Known for years and years worth of </a:t>
            </a:r>
            <a:r>
              <a:rPr lang="en-US" u="sng" dirty="0"/>
              <a:t>observations</a:t>
            </a:r>
            <a:r>
              <a:rPr lang="en-US" dirty="0"/>
              <a:t> unmatched in quantity and accuracy</a:t>
            </a:r>
          </a:p>
          <a:p>
            <a:r>
              <a:rPr lang="en-US" dirty="0"/>
              <a:t>No telescope</a:t>
            </a:r>
          </a:p>
          <a:p>
            <a:r>
              <a:rPr lang="en-US" dirty="0"/>
              <a:t>Not enough math knowledge</a:t>
            </a:r>
          </a:p>
          <a:p>
            <a:r>
              <a:rPr lang="en-US" dirty="0"/>
              <a:t>Tried to make Copernicus model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362200" cy="32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4267200" cy="67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762000"/>
            <a:ext cx="44196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/>
          <a:lstStyle/>
          <a:p>
            <a:r>
              <a:rPr lang="en-US" dirty="0"/>
              <a:t>Johannes Kepler (1571-1620)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Assigned Monday</a:t>
            </a:r>
          </a:p>
          <a:p>
            <a:r>
              <a:rPr lang="en-US" dirty="0"/>
              <a:t>Due </a:t>
            </a:r>
            <a:r>
              <a:rPr lang="en-US" b="1" u="sng" dirty="0"/>
              <a:t>Every Friday </a:t>
            </a:r>
            <a:r>
              <a:rPr lang="en-US" dirty="0"/>
              <a:t>for the rest of the Year.</a:t>
            </a:r>
          </a:p>
          <a:p>
            <a:pPr lvl="1"/>
            <a:r>
              <a:rPr lang="en-US" dirty="0"/>
              <a:t>You will have 4 total</a:t>
            </a:r>
          </a:p>
          <a:p>
            <a:r>
              <a:rPr lang="en-US" dirty="0"/>
              <a:t>You will turn it in through Google Classroom</a:t>
            </a:r>
          </a:p>
          <a:p>
            <a:pPr lvl="1"/>
            <a:r>
              <a:rPr lang="en-US" dirty="0"/>
              <a:t>The assignment is already posted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for harmony in the universe</a:t>
            </a:r>
          </a:p>
          <a:p>
            <a:r>
              <a:rPr lang="en-US" dirty="0"/>
              <a:t>Worked for Brahe, (very good at math!)</a:t>
            </a:r>
          </a:p>
          <a:p>
            <a:r>
              <a:rPr lang="en-US" dirty="0"/>
              <a:t>Produced the most accurate astronomical data tables of the time</a:t>
            </a:r>
          </a:p>
          <a:p>
            <a:r>
              <a:rPr lang="en-US" dirty="0"/>
              <a:t>Used data to develop his 3 laws of planetary motion,  ellipses, area, orbit (inspired Newton to figure out how)</a:t>
            </a:r>
          </a:p>
          <a:p>
            <a:endParaRPr lang="en-US" dirty="0"/>
          </a:p>
          <a:p>
            <a:pPr lvl="1"/>
            <a:r>
              <a:rPr lang="en-US" dirty="0"/>
              <a:t>support for Copernicus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Galilei (1564-1642)</a:t>
            </a: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08911"/>
            <a:ext cx="2971800" cy="377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ile:Galileo telescope repl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3657600" cy="2743200"/>
          </a:xfrm>
          <a:prstGeom prst="rect">
            <a:avLst/>
          </a:prstGeom>
          <a:noFill/>
        </p:spPr>
      </p:pic>
      <p:pic>
        <p:nvPicPr>
          <p:cNvPr id="3076" name="Picture 4" descr="File:Galileo's geometrical and military compass in Putnam Gallery, 2009-11-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95800"/>
            <a:ext cx="419946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4582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First to use telescope for astronomical observations, </a:t>
            </a:r>
          </a:p>
          <a:p>
            <a:r>
              <a:rPr lang="en-US" dirty="0"/>
              <a:t>Discovered moons of Jupiter, phases of Venus, milky way made of stars, sunspots</a:t>
            </a:r>
          </a:p>
          <a:p>
            <a:r>
              <a:rPr lang="en-US" dirty="0"/>
              <a:t>Considered the “father of modern physics” (inertia) </a:t>
            </a:r>
          </a:p>
          <a:p>
            <a:pPr lvl="1"/>
            <a:r>
              <a:rPr lang="en-US" dirty="0"/>
              <a:t>First to do actual science</a:t>
            </a:r>
          </a:p>
          <a:p>
            <a:r>
              <a:rPr lang="en-US" dirty="0"/>
              <a:t>Published ‘Dialogue on 2 World Systems’ but then forced to renounce his beliefs, placed under house arrest for last 9 years of his life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more support for Copernicus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Giovanni Cassini  (</a:t>
            </a:r>
            <a:r>
              <a:rPr lang="en-US" sz="4400" b="0" dirty="0"/>
              <a:t>1625 -1712)</a:t>
            </a:r>
            <a:endParaRPr lang="en-US" sz="4400" dirty="0"/>
          </a:p>
        </p:txBody>
      </p:sp>
      <p:pic>
        <p:nvPicPr>
          <p:cNvPr id="1026" name="Picture 2" descr="Giovanni Cassi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904999"/>
            <a:ext cx="3048000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3" y="1676400"/>
            <a:ext cx="4292217" cy="29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Cassini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0" y="1775191"/>
            <a:ext cx="9067800" cy="4625609"/>
          </a:xfrm>
        </p:spPr>
        <p:txBody>
          <a:bodyPr>
            <a:normAutofit fontScale="92500"/>
          </a:bodyPr>
          <a:lstStyle/>
          <a:p>
            <a:r>
              <a:rPr lang="en-US" dirty="0"/>
              <a:t>observed and published surface markings on Mars </a:t>
            </a:r>
          </a:p>
          <a:p>
            <a:r>
              <a:rPr lang="en-US" dirty="0"/>
              <a:t>determined the rotation period of Mars and Jupiter</a:t>
            </a:r>
          </a:p>
          <a:p>
            <a:r>
              <a:rPr lang="en-US" dirty="0"/>
              <a:t>discovered four Saturn Moons: Iapetus, Rhea, Tethys and Dione</a:t>
            </a:r>
          </a:p>
          <a:p>
            <a:r>
              <a:rPr lang="en-US" dirty="0"/>
              <a:t>discovered the Cassini Division in the rings of Saturn </a:t>
            </a:r>
          </a:p>
          <a:p>
            <a:r>
              <a:rPr lang="en-US" dirty="0"/>
              <a:t>(shares with Robert Hooke) credit for the discovery of the Great Red Spot on Jupiter</a:t>
            </a:r>
          </a:p>
          <a:p>
            <a:r>
              <a:rPr lang="en-US" dirty="0"/>
              <a:t>first to observe differential rotation within Jupiter's atmosphere.</a:t>
            </a:r>
          </a:p>
        </p:txBody>
      </p:sp>
    </p:spTree>
    <p:extLst>
      <p:ext uri="{BB962C8B-B14F-4D97-AF65-F5344CB8AC3E}">
        <p14:creationId xmlns:p14="http://schemas.microsoft.com/office/powerpoint/2010/main" val="28852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Christian Huygens  </a:t>
            </a:r>
            <a:r>
              <a:rPr lang="en-US" dirty="0"/>
              <a:t>(</a:t>
            </a:r>
            <a:r>
              <a:rPr lang="en-US" b="0" dirty="0"/>
              <a:t>1629 –  1695)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6400" y="2046399"/>
            <a:ext cx="2733675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0"/>
            <a:ext cx="4007435" cy="52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Huygens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telescopic studies of the rings of Saturn </a:t>
            </a:r>
          </a:p>
          <a:p>
            <a:r>
              <a:rPr lang="en-US" dirty="0"/>
              <a:t>discovery of moon Titan</a:t>
            </a:r>
          </a:p>
          <a:p>
            <a:r>
              <a:rPr lang="en-US" dirty="0"/>
              <a:t>invention of the pendulum clock and other investigations in timekeeping. </a:t>
            </a:r>
          </a:p>
          <a:p>
            <a:r>
              <a:rPr lang="en-US" dirty="0"/>
              <a:t>published major studies of mechanics, optics, and 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Isaac Newton (1642-1727)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09251" y="1219200"/>
            <a:ext cx="2534749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File:GodfreyKneller-IsaacNewton-16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biographyonline.net/scientists/images/newt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14600"/>
            <a:ext cx="265759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1562205"/>
            <a:ext cx="4495800" cy="9499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r>
              <a:rPr lang="en-US" dirty="0"/>
              <a:t>Studied math (invented calculus), gravitation, mechanics, optics, sound, alchemy</a:t>
            </a:r>
          </a:p>
          <a:p>
            <a:r>
              <a:rPr lang="en-US" dirty="0"/>
              <a:t>Published ‘Mathematical Principles of Natural Philosophy’ </a:t>
            </a:r>
          </a:p>
          <a:p>
            <a:pPr lvl="1"/>
            <a:r>
              <a:rPr lang="en-US" sz="1600" dirty="0"/>
              <a:t>*in it, he used the Latin word </a:t>
            </a:r>
            <a:r>
              <a:rPr lang="en-US" sz="1600" i="1" dirty="0"/>
              <a:t>gravitas</a:t>
            </a:r>
            <a:r>
              <a:rPr lang="en-US" sz="1600" dirty="0"/>
              <a:t> (weight) for the effect that would become known as </a:t>
            </a:r>
            <a:r>
              <a:rPr lang="en-US" sz="1600" u="sng" dirty="0"/>
              <a:t>gravity</a:t>
            </a:r>
          </a:p>
          <a:p>
            <a:r>
              <a:rPr lang="en-US" dirty="0"/>
              <a:t>Used ideas from Copernicus, Galileo and Kepler to become the most influential scientist ever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8534400" cy="4930409"/>
          </a:xfrm>
        </p:spPr>
        <p:txBody>
          <a:bodyPr/>
          <a:lstStyle/>
          <a:p>
            <a:r>
              <a:rPr lang="en-US" dirty="0"/>
              <a:t>I do not know what I may appear to the world, but to myself I seem to have been only like a boy playing on the sea-shore, and diverting myself in now and then finding a smoother pebble or a prettier shell than ordinary, while the great ocean of truth lay all undiscovered before me. </a:t>
            </a:r>
          </a:p>
          <a:p>
            <a:pPr lvl="2">
              <a:buNone/>
            </a:pPr>
            <a:r>
              <a:rPr lang="en-US" dirty="0"/>
              <a:t>						–Isaac Newton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00200"/>
            <a:ext cx="4480509" cy="33763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1"/>
            <a:ext cx="4495800" cy="34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cannot teach people anything; we can only help them discover it within themselves. </a:t>
            </a:r>
            <a:br>
              <a:rPr lang="en-US" dirty="0"/>
            </a:br>
            <a:r>
              <a:rPr lang="en-US" dirty="0"/>
              <a:t>							</a:t>
            </a:r>
            <a:r>
              <a:rPr lang="en-US" sz="2000" dirty="0"/>
              <a:t>-Galileo Galilei</a:t>
            </a:r>
            <a:r>
              <a:rPr lang="en-US" b="1" dirty="0"/>
              <a:t> </a:t>
            </a:r>
          </a:p>
          <a:p>
            <a:endParaRPr lang="en-US" b="1" dirty="0"/>
          </a:p>
          <a:p>
            <a:r>
              <a:rPr lang="en-US" dirty="0"/>
              <a:t>Those things which I am saying now may be obscure, yet they will be made clearer in their proper place. </a:t>
            </a:r>
          </a:p>
          <a:p>
            <a:pPr lvl="1">
              <a:buNone/>
            </a:pPr>
            <a:r>
              <a:rPr lang="en-US" dirty="0"/>
              <a:t>							</a:t>
            </a:r>
            <a:r>
              <a:rPr lang="en-US" sz="1800" dirty="0"/>
              <a:t>-Nicolaus Copernicus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775191"/>
            <a:ext cx="9296400" cy="4625609"/>
          </a:xfrm>
        </p:spPr>
        <p:txBody>
          <a:bodyPr>
            <a:normAutofit/>
          </a:bodyPr>
          <a:lstStyle/>
          <a:p>
            <a:r>
              <a:rPr lang="en-US" dirty="0"/>
              <a:t>Answer the question from the beginning of the day!</a:t>
            </a:r>
          </a:p>
          <a:p>
            <a:endParaRPr lang="en-US" dirty="0"/>
          </a:p>
          <a:p>
            <a:pPr marL="118872" indent="0" algn="ctr">
              <a:buNone/>
            </a:pPr>
            <a:r>
              <a:rPr lang="en-US" sz="7200" b="1" dirty="0">
                <a:latin typeface="Blackadder ITC" panose="04020505051007020D02" pitchFamily="82" charset="0"/>
              </a:rPr>
              <a:t>How has our view of the solar system changed over time?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4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Choose </a:t>
            </a:r>
            <a:r>
              <a:rPr lang="en-US" u="sng" dirty="0"/>
              <a:t>1</a:t>
            </a:r>
            <a:r>
              <a:rPr lang="en-US" dirty="0"/>
              <a:t> scientist – Due Tomorrow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8814"/>
            <a:ext cx="41910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research:</a:t>
            </a:r>
          </a:p>
          <a:p>
            <a:pPr lvl="1"/>
            <a:r>
              <a:rPr lang="en-US" u="sng" dirty="0"/>
              <a:t>Life &amp; Death</a:t>
            </a:r>
          </a:p>
          <a:p>
            <a:pPr lvl="1"/>
            <a:r>
              <a:rPr lang="en-US" u="sng" dirty="0"/>
              <a:t>Work </a:t>
            </a:r>
          </a:p>
          <a:p>
            <a:pPr lvl="1"/>
            <a:r>
              <a:rPr lang="en-US" dirty="0"/>
              <a:t>Publications</a:t>
            </a:r>
          </a:p>
          <a:p>
            <a:pPr lvl="1"/>
            <a:r>
              <a:rPr lang="en-US" u="sng" dirty="0"/>
              <a:t>Discoveries</a:t>
            </a:r>
          </a:p>
          <a:p>
            <a:pPr lvl="1"/>
            <a:r>
              <a:rPr lang="en-US" dirty="0"/>
              <a:t>Rumors</a:t>
            </a:r>
          </a:p>
          <a:p>
            <a:pPr lvl="1"/>
            <a:r>
              <a:rPr lang="en-US" dirty="0"/>
              <a:t>Work with other scientists or people</a:t>
            </a:r>
          </a:p>
          <a:p>
            <a:pPr lvl="1"/>
            <a:r>
              <a:rPr lang="en-US" u="sng" dirty="0"/>
              <a:t>Famous quotes</a:t>
            </a:r>
          </a:p>
          <a:p>
            <a:pPr lvl="1"/>
            <a:r>
              <a:rPr lang="en-US" dirty="0"/>
              <a:t>Any other important facts</a:t>
            </a:r>
          </a:p>
          <a:p>
            <a:pPr lvl="1"/>
            <a:r>
              <a:rPr lang="en-US" dirty="0"/>
              <a:t>Dates</a:t>
            </a:r>
          </a:p>
          <a:p>
            <a:pPr lvl="1"/>
            <a:r>
              <a:rPr lang="en-US" dirty="0"/>
              <a:t>Pictures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447800"/>
            <a:ext cx="4953000" cy="5410200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2743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Scientist Profile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b="1" dirty="0">
                <a:solidFill>
                  <a:srgbClr val="0070C0"/>
                </a:solidFill>
              </a:rPr>
              <a:t>Page 1: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>
                <a:solidFill>
                  <a:srgbClr val="0070C0"/>
                </a:solidFill>
              </a:rPr>
              <a:t>1 picture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discovery and explanation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>
                <a:solidFill>
                  <a:srgbClr val="0070C0"/>
                </a:solidFill>
              </a:rPr>
              <a:t>3</a:t>
            </a:r>
            <a:r>
              <a:rPr lang="en-US" sz="2800" noProof="0" dirty="0">
                <a:solidFill>
                  <a:srgbClr val="0070C0"/>
                </a:solidFill>
              </a:rPr>
              <a:t> facts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>
                <a:solidFill>
                  <a:srgbClr val="0070C0"/>
                </a:solidFill>
              </a:rPr>
              <a:t>1 quote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90000"/>
            </a:pP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b="1" noProof="0" dirty="0">
                <a:solidFill>
                  <a:srgbClr val="0070C0"/>
                </a:solidFill>
              </a:rPr>
              <a:t>Page 2:</a:t>
            </a:r>
            <a:r>
              <a:rPr lang="en-US" sz="2800" noProof="0" dirty="0">
                <a:solidFill>
                  <a:srgbClr val="0070C0"/>
                </a:solidFill>
              </a:rPr>
              <a:t> 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>
                <a:solidFill>
                  <a:srgbClr val="0070C0"/>
                </a:solidFill>
              </a:rPr>
              <a:t>Everything Else!</a:t>
            </a:r>
            <a:endParaRPr lang="en-US" sz="2800" noProof="0" dirty="0">
              <a:solidFill>
                <a:srgbClr val="0070C0"/>
              </a:solidFill>
            </a:endParaRP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noProof="0" dirty="0">
                <a:solidFill>
                  <a:srgbClr val="0070C0"/>
                </a:solidFill>
              </a:rPr>
              <a:t>sources for EVERYTHING </a:t>
            </a:r>
          </a:p>
          <a:p>
            <a:pPr marL="1188720" lvl="2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noProof="0" dirty="0">
                <a:solidFill>
                  <a:srgbClr val="0070C0"/>
                </a:solidFill>
              </a:rPr>
              <a:t>must have a source for each piece of information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9000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Chose </a:t>
            </a:r>
            <a:r>
              <a:rPr lang="en-US" dirty="0" smtClean="0"/>
              <a:t>1 from these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E. Halley</a:t>
            </a:r>
          </a:p>
          <a:p>
            <a:r>
              <a:rPr lang="en-US" dirty="0"/>
              <a:t>L. Kraus</a:t>
            </a:r>
          </a:p>
          <a:p>
            <a:r>
              <a:rPr lang="en-US" dirty="0"/>
              <a:t>A. Jump Cannon</a:t>
            </a:r>
          </a:p>
          <a:p>
            <a:r>
              <a:rPr lang="en-US" dirty="0"/>
              <a:t>G. Gamow</a:t>
            </a:r>
          </a:p>
          <a:p>
            <a:r>
              <a:rPr lang="en-US" dirty="0"/>
              <a:t>P.S. Laplace</a:t>
            </a:r>
          </a:p>
          <a:p>
            <a:r>
              <a:rPr lang="en-US" dirty="0"/>
              <a:t>S. Chandrasekhar</a:t>
            </a:r>
          </a:p>
          <a:p>
            <a:r>
              <a:rPr lang="en-US" dirty="0"/>
              <a:t>F. Hoyle</a:t>
            </a:r>
          </a:p>
          <a:p>
            <a:r>
              <a:rPr lang="en-US" dirty="0"/>
              <a:t>R. Penrose</a:t>
            </a:r>
          </a:p>
          <a:p>
            <a:r>
              <a:rPr lang="en-US" dirty="0"/>
              <a:t>F. Zwicky</a:t>
            </a:r>
          </a:p>
          <a:p>
            <a:r>
              <a:rPr lang="en-US" dirty="0"/>
              <a:t>M. Brown</a:t>
            </a:r>
          </a:p>
          <a:p>
            <a:r>
              <a:rPr lang="en-US" dirty="0"/>
              <a:t>A. Eddington</a:t>
            </a:r>
          </a:p>
          <a:p>
            <a:r>
              <a:rPr lang="en-US" dirty="0"/>
              <a:t>K. Schwarzschild</a:t>
            </a:r>
          </a:p>
          <a:p>
            <a:r>
              <a:rPr lang="en-US" dirty="0"/>
              <a:t>A. </a:t>
            </a:r>
            <a:r>
              <a:rPr lang="en-US" dirty="0" err="1"/>
              <a:t>Sandage</a:t>
            </a:r>
            <a:endParaRPr lang="en-US" dirty="0"/>
          </a:p>
          <a:p>
            <a:r>
              <a:rPr lang="en-US" dirty="0"/>
              <a:t>H. Swann Leavitt</a:t>
            </a:r>
          </a:p>
          <a:p>
            <a:r>
              <a:rPr lang="en-US" dirty="0"/>
              <a:t>H. Shapley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0078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E. Hubble</a:t>
            </a:r>
          </a:p>
          <a:p>
            <a:r>
              <a:rPr lang="en-US" dirty="0"/>
              <a:t>C. Messier</a:t>
            </a:r>
          </a:p>
          <a:p>
            <a:r>
              <a:rPr lang="en-US" dirty="0"/>
              <a:t>G. Kuiper</a:t>
            </a:r>
          </a:p>
          <a:p>
            <a:r>
              <a:rPr lang="en-US" dirty="0"/>
              <a:t>C. Sagan</a:t>
            </a:r>
          </a:p>
          <a:p>
            <a:r>
              <a:rPr lang="en-US" dirty="0"/>
              <a:t>N. Tyson</a:t>
            </a:r>
          </a:p>
          <a:p>
            <a:r>
              <a:rPr lang="en-US" dirty="0"/>
              <a:t>S. Hawking</a:t>
            </a:r>
          </a:p>
          <a:p>
            <a:r>
              <a:rPr lang="en-US" dirty="0"/>
              <a:t>C. Herschel</a:t>
            </a:r>
          </a:p>
          <a:p>
            <a:r>
              <a:rPr lang="en-US" dirty="0"/>
              <a:t>W. Herschel</a:t>
            </a:r>
          </a:p>
          <a:p>
            <a:r>
              <a:rPr lang="en-US" dirty="0"/>
              <a:t>K. Thorne</a:t>
            </a:r>
          </a:p>
          <a:p>
            <a:r>
              <a:rPr lang="en-US" dirty="0"/>
              <a:t>J. </a:t>
            </a:r>
            <a:r>
              <a:rPr lang="en-US" dirty="0" err="1"/>
              <a:t>Oort</a:t>
            </a:r>
            <a:endParaRPr lang="en-US" dirty="0"/>
          </a:p>
          <a:p>
            <a:r>
              <a:rPr lang="en-US" dirty="0"/>
              <a:t>B. Greene</a:t>
            </a:r>
          </a:p>
          <a:p>
            <a:r>
              <a:rPr lang="en-US" dirty="0"/>
              <a:t>E. </a:t>
            </a:r>
            <a:r>
              <a:rPr lang="en-US" dirty="0" err="1"/>
              <a:t>Hertzsprung</a:t>
            </a:r>
            <a:endParaRPr lang="en-US" dirty="0"/>
          </a:p>
          <a:p>
            <a:r>
              <a:rPr lang="en-US" dirty="0"/>
              <a:t>H. Russell</a:t>
            </a:r>
          </a:p>
          <a:p>
            <a:r>
              <a:rPr lang="en-US" dirty="0"/>
              <a:t>C. Tombaugh</a:t>
            </a:r>
          </a:p>
          <a:p>
            <a:r>
              <a:rPr lang="en-US" dirty="0"/>
              <a:t>F. Drake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5448"/>
            <a:ext cx="7924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Find all this information about your chosen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343400" cy="54102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Name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Where they are from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Years Living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Field of Study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Where did they get their education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2 Facts of early life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2 facts of adult/later life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2 other facts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Discovery </a:t>
            </a:r>
            <a:r>
              <a:rPr lang="en-US" sz="2400" dirty="0"/>
              <a:t>they </a:t>
            </a:r>
            <a:r>
              <a:rPr lang="en-US" sz="2400" dirty="0" smtClean="0"/>
              <a:t>made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Where/When </a:t>
            </a:r>
            <a:r>
              <a:rPr lang="en-US" sz="2400" dirty="0"/>
              <a:t>did they make this </a:t>
            </a:r>
            <a:r>
              <a:rPr lang="en-US" sz="2400" dirty="0" smtClean="0"/>
              <a:t>discovery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their discovery is related to </a:t>
            </a:r>
            <a:r>
              <a:rPr lang="en-US" sz="2400" dirty="0" smtClean="0"/>
              <a:t>Astronomy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447800"/>
            <a:ext cx="4953000" cy="5410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9000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0304" y="1477106"/>
            <a:ext cx="460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their work has impacted society as a whole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Famous </a:t>
            </a:r>
            <a:r>
              <a:rPr lang="en-US" sz="2400" dirty="0" smtClean="0"/>
              <a:t>Quotes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Other scientists they have worked with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Their books or publications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Any other important facts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ALL sources for YOUR information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1 picture of your scientist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1 picture of what they are famous for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1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8"/>
            <a:ext cx="9148732" cy="6828622"/>
          </a:xfrm>
        </p:spPr>
      </p:pic>
    </p:spTree>
    <p:extLst>
      <p:ext uri="{BB962C8B-B14F-4D97-AF65-F5344CB8AC3E}">
        <p14:creationId xmlns:p14="http://schemas.microsoft.com/office/powerpoint/2010/main" val="12611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355848"/>
            <a:ext cx="7391400" cy="1673352"/>
          </a:xfrm>
        </p:spPr>
        <p:txBody>
          <a:bodyPr>
            <a:normAutofit/>
          </a:bodyPr>
          <a:lstStyle/>
          <a:p>
            <a:r>
              <a:rPr lang="en-US" dirty="0"/>
              <a:t>Solar System Scientists</a:t>
            </a:r>
            <a:br>
              <a:rPr lang="en-US" dirty="0"/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355848"/>
            <a:ext cx="7391400" cy="1673352"/>
          </a:xfrm>
        </p:spPr>
        <p:txBody>
          <a:bodyPr>
            <a:normAutofit fontScale="90000"/>
          </a:bodyPr>
          <a:lstStyle/>
          <a:p>
            <a:r>
              <a:rPr lang="en-US" dirty="0"/>
              <a:t>Solar System Scientists</a:t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How has our view of the solar system changed over time?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5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is not done!!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still have 6 days before senior EOCs</a:t>
            </a:r>
          </a:p>
          <a:p>
            <a:r>
              <a:rPr lang="en-US" dirty="0" smtClean="0"/>
              <a:t>We have 6 </a:t>
            </a:r>
            <a:r>
              <a:rPr lang="en-US" dirty="0" err="1" smtClean="0"/>
              <a:t>Bellworks</a:t>
            </a:r>
            <a:endParaRPr lang="en-US" dirty="0" smtClean="0"/>
          </a:p>
          <a:p>
            <a:r>
              <a:rPr lang="en-US" dirty="0" smtClean="0"/>
              <a:t>We have 4 assignments</a:t>
            </a:r>
          </a:p>
          <a:p>
            <a:r>
              <a:rPr lang="en-US" dirty="0" smtClean="0"/>
              <a:t>We have 1 quiz</a:t>
            </a:r>
          </a:p>
          <a:p>
            <a:r>
              <a:rPr lang="en-US" dirty="0" smtClean="0"/>
              <a:t>Our class average is a 56.5%</a:t>
            </a:r>
          </a:p>
          <a:p>
            <a:pPr lvl="1"/>
            <a:r>
              <a:rPr lang="en-US" dirty="0"/>
              <a:t>11 Ds</a:t>
            </a:r>
          </a:p>
          <a:p>
            <a:pPr lvl="1"/>
            <a:r>
              <a:rPr lang="en-US" dirty="0" smtClean="0"/>
              <a:t>68 Fs</a:t>
            </a:r>
          </a:p>
        </p:txBody>
      </p:sp>
    </p:spTree>
    <p:extLst>
      <p:ext uri="{BB962C8B-B14F-4D97-AF65-F5344CB8AC3E}">
        <p14:creationId xmlns:p14="http://schemas.microsoft.com/office/powerpoint/2010/main" val="24386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931664"/>
          </a:xfrm>
        </p:spPr>
        <p:txBody>
          <a:bodyPr>
            <a:normAutofit/>
          </a:bodyPr>
          <a:lstStyle/>
          <a:p>
            <a:r>
              <a:rPr lang="en-US" dirty="0"/>
              <a:t>Aristotle</a:t>
            </a:r>
          </a:p>
          <a:p>
            <a:r>
              <a:rPr lang="en-US" dirty="0"/>
              <a:t>Ptolemy</a:t>
            </a:r>
          </a:p>
          <a:p>
            <a:r>
              <a:rPr lang="en-US" dirty="0"/>
              <a:t>Copernicus</a:t>
            </a:r>
          </a:p>
          <a:p>
            <a:r>
              <a:rPr lang="en-US" dirty="0"/>
              <a:t>Bruno</a:t>
            </a:r>
          </a:p>
          <a:p>
            <a:r>
              <a:rPr lang="en-US" dirty="0"/>
              <a:t>Brahe</a:t>
            </a:r>
          </a:p>
          <a:p>
            <a:r>
              <a:rPr lang="en-US" dirty="0"/>
              <a:t>Galileo</a:t>
            </a:r>
          </a:p>
          <a:p>
            <a:r>
              <a:rPr lang="en-US" dirty="0"/>
              <a:t>Kepler</a:t>
            </a:r>
          </a:p>
          <a:p>
            <a:r>
              <a:rPr lang="en-US" dirty="0"/>
              <a:t>Cassini</a:t>
            </a:r>
          </a:p>
          <a:p>
            <a:r>
              <a:rPr lang="en-US" dirty="0"/>
              <a:t>Huygens</a:t>
            </a:r>
          </a:p>
          <a:p>
            <a:r>
              <a:rPr lang="en-US" dirty="0"/>
              <a:t>Newton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876800" cy="4931664"/>
          </a:xfrm>
        </p:spPr>
        <p:txBody>
          <a:bodyPr>
            <a:normAutofit/>
          </a:bodyPr>
          <a:lstStyle/>
          <a:p>
            <a:r>
              <a:rPr lang="en-US" dirty="0"/>
              <a:t>In notebook: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Name and dates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Fact 1 (paraphrased)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Fact 2 (paraphrased)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Circle the one you think is the most important discovery/fact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  (384-322BC)</a:t>
            </a:r>
          </a:p>
        </p:txBody>
      </p:sp>
      <p:pic>
        <p:nvPicPr>
          <p:cNvPr id="1026" name="Picture 2" descr="http://csep10.phys.utk.edu/astr161/lect/retrograde/aristot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5410200" cy="5410200"/>
          </a:xfrm>
          <a:prstGeom prst="rect">
            <a:avLst/>
          </a:prstGeom>
          <a:noFill/>
        </p:spPr>
      </p:pic>
      <p:pic>
        <p:nvPicPr>
          <p:cNvPr id="1028" name="Picture 4" descr="http://csep10.phys.utk.edu/astr161/lect/retrograde/epicyc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200" y="3657600"/>
            <a:ext cx="3860800" cy="28956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a/ae/Aristotle_Altemps_Inv8575.jpg/200px-Aristotle_Altemps_Inv85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685800"/>
            <a:ext cx="1705970" cy="228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42850</TotalTime>
  <Words>948</Words>
  <Application>Microsoft Office PowerPoint</Application>
  <PresentationFormat>On-screen Show (4:3)</PresentationFormat>
  <Paragraphs>228</Paragraphs>
  <Slides>34</Slides>
  <Notes>33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Blackadder ITC</vt:lpstr>
      <vt:lpstr>Calibri</vt:lpstr>
      <vt:lpstr>Corbel</vt:lpstr>
      <vt:lpstr>Wingdings</vt:lpstr>
      <vt:lpstr>Wingdings 2</vt:lpstr>
      <vt:lpstr>Wingdings 3</vt:lpstr>
      <vt:lpstr>Module</vt:lpstr>
      <vt:lpstr></vt:lpstr>
      <vt:lpstr>Current Events</vt:lpstr>
      <vt:lpstr>PowerPoint Presentation</vt:lpstr>
      <vt:lpstr>PowerPoint Presentation</vt:lpstr>
      <vt:lpstr>Solar System Scientists </vt:lpstr>
      <vt:lpstr>Solar System Scientists How has our view of the solar system changed over time? </vt:lpstr>
      <vt:lpstr>School is not done!!</vt:lpstr>
      <vt:lpstr>PowerPoint Presentation</vt:lpstr>
      <vt:lpstr>Aristotle  (384-322BC)</vt:lpstr>
      <vt:lpstr>Aristotle </vt:lpstr>
      <vt:lpstr>Claudius Ptolemy (90 – 168)</vt:lpstr>
      <vt:lpstr>Ptolemy</vt:lpstr>
      <vt:lpstr>Nicolaus Copernicus (1473-1543)</vt:lpstr>
      <vt:lpstr>Copernicus</vt:lpstr>
      <vt:lpstr>Giordano Bruno (1548-1600)</vt:lpstr>
      <vt:lpstr>Bruno</vt:lpstr>
      <vt:lpstr>Tycho Brahe (1546-1601)</vt:lpstr>
      <vt:lpstr>Brahe</vt:lpstr>
      <vt:lpstr>Johannes Kepler (1571-1620)</vt:lpstr>
      <vt:lpstr>Kepler</vt:lpstr>
      <vt:lpstr>Galileo Galilei (1564-1642)</vt:lpstr>
      <vt:lpstr>Galileo</vt:lpstr>
      <vt:lpstr>Giovanni Cassini  (1625 -1712)</vt:lpstr>
      <vt:lpstr>Cassini</vt:lpstr>
      <vt:lpstr>Christian Huygens  (1629 –  1695)</vt:lpstr>
      <vt:lpstr>Huygens</vt:lpstr>
      <vt:lpstr>Isaac Newton (1642-1727)</vt:lpstr>
      <vt:lpstr>Newton </vt:lpstr>
      <vt:lpstr>PowerPoint Presentation</vt:lpstr>
      <vt:lpstr>PowerPoint Presentation</vt:lpstr>
      <vt:lpstr>In Summary:</vt:lpstr>
      <vt:lpstr>Choose 1 scientist – Due Tomorrow</vt:lpstr>
      <vt:lpstr>Chose 1 from these scientists</vt:lpstr>
      <vt:lpstr>Find all this information about your chosen scientist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: the solar system</dc:title>
  <dc:creator>Miller, Danielle L.</dc:creator>
  <cp:lastModifiedBy>Hyatt, Evan K.</cp:lastModifiedBy>
  <cp:revision>330</cp:revision>
  <cp:lastPrinted>2019-04-18T14:48:44Z</cp:lastPrinted>
  <dcterms:created xsi:type="dcterms:W3CDTF">2011-11-02T11:14:40Z</dcterms:created>
  <dcterms:modified xsi:type="dcterms:W3CDTF">2019-04-19T18:20:15Z</dcterms:modified>
</cp:coreProperties>
</file>