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media/image21.gif" ContentType="image/gif"/>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94" r:id="rId2"/>
    <p:sldId id="305" r:id="rId3"/>
    <p:sldId id="286" r:id="rId4"/>
    <p:sldId id="287" r:id="rId5"/>
    <p:sldId id="289" r:id="rId6"/>
    <p:sldId id="291" r:id="rId7"/>
    <p:sldId id="307" r:id="rId8"/>
    <p:sldId id="265" r:id="rId9"/>
    <p:sldId id="297" r:id="rId10"/>
    <p:sldId id="302" r:id="rId11"/>
    <p:sldId id="260" r:id="rId12"/>
    <p:sldId id="298" r:id="rId13"/>
    <p:sldId id="299" r:id="rId14"/>
    <p:sldId id="308" r:id="rId15"/>
    <p:sldId id="301" r:id="rId16"/>
    <p:sldId id="262" r:id="rId17"/>
    <p:sldId id="263" r:id="rId18"/>
    <p:sldId id="264" r:id="rId19"/>
    <p:sldId id="261" r:id="rId20"/>
    <p:sldId id="300" r:id="rId21"/>
    <p:sldId id="266" r:id="rId22"/>
    <p:sldId id="303" r:id="rId23"/>
    <p:sldId id="30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8" d="100"/>
          <a:sy n="88" d="100"/>
        </p:scale>
        <p:origin x="96" y="180"/>
      </p:cViewPr>
      <p:guideLst/>
    </p:cSldViewPr>
  </p:slideViewPr>
  <p:notesTextViewPr>
    <p:cViewPr>
      <p:scale>
        <a:sx n="1" d="1"/>
        <a:sy n="1" d="1"/>
      </p:scale>
      <p:origin x="0" y="0"/>
    </p:cViewPr>
  </p:notesTextViewPr>
  <p:sorterViewPr>
    <p:cViewPr>
      <p:scale>
        <a:sx n="42" d="100"/>
        <a:sy n="4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5183DC-4C68-48C8-BDED-03C11548BD86}" type="datetimeFigureOut">
              <a:rPr lang="en-US" smtClean="0"/>
              <a:t>9/27/2018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7A9AF-B9FC-4F66-AEA2-E37478E744EE}" type="slidenum">
              <a:rPr lang="en-US" smtClean="0"/>
              <a:t>‹#›</a:t>
            </a:fld>
            <a:endParaRPr lang="en-US"/>
          </a:p>
        </p:txBody>
      </p:sp>
    </p:spTree>
    <p:extLst>
      <p:ext uri="{BB962C8B-B14F-4D97-AF65-F5344CB8AC3E}">
        <p14:creationId xmlns:p14="http://schemas.microsoft.com/office/powerpoint/2010/main" val="1824734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FD0026-EA56-463A-9A7E-0803BD6C6E2C}"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DDB3A-DDC2-4A96-A4EF-4641A44957EB}" type="slidenum">
              <a:rPr lang="en-US" smtClean="0"/>
              <a:t>‹#›</a:t>
            </a:fld>
            <a:endParaRPr lang="en-US"/>
          </a:p>
        </p:txBody>
      </p:sp>
    </p:spTree>
    <p:extLst>
      <p:ext uri="{BB962C8B-B14F-4D97-AF65-F5344CB8AC3E}">
        <p14:creationId xmlns:p14="http://schemas.microsoft.com/office/powerpoint/2010/main" val="1093288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FD0026-EA56-463A-9A7E-0803BD6C6E2C}"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DDB3A-DDC2-4A96-A4EF-4641A44957EB}" type="slidenum">
              <a:rPr lang="en-US" smtClean="0"/>
              <a:t>‹#›</a:t>
            </a:fld>
            <a:endParaRPr lang="en-US"/>
          </a:p>
        </p:txBody>
      </p:sp>
    </p:spTree>
    <p:extLst>
      <p:ext uri="{BB962C8B-B14F-4D97-AF65-F5344CB8AC3E}">
        <p14:creationId xmlns:p14="http://schemas.microsoft.com/office/powerpoint/2010/main" val="3050725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FD0026-EA56-463A-9A7E-0803BD6C6E2C}"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DDB3A-DDC2-4A96-A4EF-4641A44957EB}" type="slidenum">
              <a:rPr lang="en-US" smtClean="0"/>
              <a:t>‹#›</a:t>
            </a:fld>
            <a:endParaRPr lang="en-US"/>
          </a:p>
        </p:txBody>
      </p:sp>
    </p:spTree>
    <p:extLst>
      <p:ext uri="{BB962C8B-B14F-4D97-AF65-F5344CB8AC3E}">
        <p14:creationId xmlns:p14="http://schemas.microsoft.com/office/powerpoint/2010/main" val="1005901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27,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609600" y="241327"/>
            <a:ext cx="10750549"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609599" y="1122387"/>
            <a:ext cx="10750551" cy="3500071"/>
          </a:xfrm>
        </p:spPr>
        <p:txBody>
          <a:bodyPr/>
          <a:lstStyle/>
          <a:p>
            <a:endParaRPr lang="en-US"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77994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27,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609600" y="241327"/>
            <a:ext cx="10750549"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609599" y="1122387"/>
            <a:ext cx="10750551" cy="3500071"/>
          </a:xfrm>
        </p:spPr>
        <p:txBody>
          <a:bodyPr/>
          <a:lstStyle/>
          <a:p>
            <a:endParaRPr lang="en-US"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51038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27,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609600" y="241327"/>
            <a:ext cx="10750549"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609599" y="1122387"/>
            <a:ext cx="10750551" cy="3500071"/>
          </a:xfrm>
        </p:spPr>
        <p:txBody>
          <a:bodyPr/>
          <a:lstStyle/>
          <a:p>
            <a:endParaRPr lang="en-US"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83270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27,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609600" y="241327"/>
            <a:ext cx="10750549"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609599" y="1122387"/>
            <a:ext cx="10750551" cy="3500071"/>
          </a:xfrm>
        </p:spPr>
        <p:txBody>
          <a:bodyPr/>
          <a:lstStyle/>
          <a:p>
            <a:endParaRPr lang="en-US"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3529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FD0026-EA56-463A-9A7E-0803BD6C6E2C}"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DDB3A-DDC2-4A96-A4EF-4641A44957EB}" type="slidenum">
              <a:rPr lang="en-US" smtClean="0"/>
              <a:t>‹#›</a:t>
            </a:fld>
            <a:endParaRPr lang="en-US"/>
          </a:p>
        </p:txBody>
      </p:sp>
    </p:spTree>
    <p:extLst>
      <p:ext uri="{BB962C8B-B14F-4D97-AF65-F5344CB8AC3E}">
        <p14:creationId xmlns:p14="http://schemas.microsoft.com/office/powerpoint/2010/main" val="2789565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FD0026-EA56-463A-9A7E-0803BD6C6E2C}"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DDB3A-DDC2-4A96-A4EF-4641A44957EB}" type="slidenum">
              <a:rPr lang="en-US" smtClean="0"/>
              <a:t>‹#›</a:t>
            </a:fld>
            <a:endParaRPr lang="en-US"/>
          </a:p>
        </p:txBody>
      </p:sp>
    </p:spTree>
    <p:extLst>
      <p:ext uri="{BB962C8B-B14F-4D97-AF65-F5344CB8AC3E}">
        <p14:creationId xmlns:p14="http://schemas.microsoft.com/office/powerpoint/2010/main" val="329643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FD0026-EA56-463A-9A7E-0803BD6C6E2C}"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DDB3A-DDC2-4A96-A4EF-4641A44957EB}" type="slidenum">
              <a:rPr lang="en-US" smtClean="0"/>
              <a:t>‹#›</a:t>
            </a:fld>
            <a:endParaRPr lang="en-US"/>
          </a:p>
        </p:txBody>
      </p:sp>
    </p:spTree>
    <p:extLst>
      <p:ext uri="{BB962C8B-B14F-4D97-AF65-F5344CB8AC3E}">
        <p14:creationId xmlns:p14="http://schemas.microsoft.com/office/powerpoint/2010/main" val="1118292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FD0026-EA56-463A-9A7E-0803BD6C6E2C}" type="datetimeFigureOut">
              <a:rPr lang="en-US" smtClean="0"/>
              <a:t>9/27/2018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1DDB3A-DDC2-4A96-A4EF-4641A44957EB}" type="slidenum">
              <a:rPr lang="en-US" smtClean="0"/>
              <a:t>‹#›</a:t>
            </a:fld>
            <a:endParaRPr lang="en-US"/>
          </a:p>
        </p:txBody>
      </p:sp>
    </p:spTree>
    <p:extLst>
      <p:ext uri="{BB962C8B-B14F-4D97-AF65-F5344CB8AC3E}">
        <p14:creationId xmlns:p14="http://schemas.microsoft.com/office/powerpoint/2010/main" val="307839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FD0026-EA56-463A-9A7E-0803BD6C6E2C}" type="datetimeFigureOut">
              <a:rPr lang="en-US" smtClean="0"/>
              <a:t>9/27/2018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1DDB3A-DDC2-4A96-A4EF-4641A44957EB}" type="slidenum">
              <a:rPr lang="en-US" smtClean="0"/>
              <a:t>‹#›</a:t>
            </a:fld>
            <a:endParaRPr lang="en-US"/>
          </a:p>
        </p:txBody>
      </p:sp>
    </p:spTree>
    <p:extLst>
      <p:ext uri="{BB962C8B-B14F-4D97-AF65-F5344CB8AC3E}">
        <p14:creationId xmlns:p14="http://schemas.microsoft.com/office/powerpoint/2010/main" val="1304815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FD0026-EA56-463A-9A7E-0803BD6C6E2C}" type="datetimeFigureOut">
              <a:rPr lang="en-US" smtClean="0"/>
              <a:t>9/27/2018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1DDB3A-DDC2-4A96-A4EF-4641A44957EB}" type="slidenum">
              <a:rPr lang="en-US" smtClean="0"/>
              <a:t>‹#›</a:t>
            </a:fld>
            <a:endParaRPr lang="en-US"/>
          </a:p>
        </p:txBody>
      </p:sp>
    </p:spTree>
    <p:extLst>
      <p:ext uri="{BB962C8B-B14F-4D97-AF65-F5344CB8AC3E}">
        <p14:creationId xmlns:p14="http://schemas.microsoft.com/office/powerpoint/2010/main" val="4150834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FD0026-EA56-463A-9A7E-0803BD6C6E2C}"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DDB3A-DDC2-4A96-A4EF-4641A44957EB}" type="slidenum">
              <a:rPr lang="en-US" smtClean="0"/>
              <a:t>‹#›</a:t>
            </a:fld>
            <a:endParaRPr lang="en-US"/>
          </a:p>
        </p:txBody>
      </p:sp>
    </p:spTree>
    <p:extLst>
      <p:ext uri="{BB962C8B-B14F-4D97-AF65-F5344CB8AC3E}">
        <p14:creationId xmlns:p14="http://schemas.microsoft.com/office/powerpoint/2010/main" val="2031698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FD0026-EA56-463A-9A7E-0803BD6C6E2C}"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DDB3A-DDC2-4A96-A4EF-4641A44957EB}" type="slidenum">
              <a:rPr lang="en-US" smtClean="0"/>
              <a:t>‹#›</a:t>
            </a:fld>
            <a:endParaRPr lang="en-US"/>
          </a:p>
        </p:txBody>
      </p:sp>
    </p:spTree>
    <p:extLst>
      <p:ext uri="{BB962C8B-B14F-4D97-AF65-F5344CB8AC3E}">
        <p14:creationId xmlns:p14="http://schemas.microsoft.com/office/powerpoint/2010/main" val="4062050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FD0026-EA56-463A-9A7E-0803BD6C6E2C}" type="datetimeFigureOut">
              <a:rPr lang="en-US" smtClean="0"/>
              <a:t>9/27/2018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1DDB3A-DDC2-4A96-A4EF-4641A44957EB}" type="slidenum">
              <a:rPr lang="en-US" smtClean="0"/>
              <a:t>‹#›</a:t>
            </a:fld>
            <a:endParaRPr lang="en-US"/>
          </a:p>
        </p:txBody>
      </p:sp>
    </p:spTree>
    <p:extLst>
      <p:ext uri="{BB962C8B-B14F-4D97-AF65-F5344CB8AC3E}">
        <p14:creationId xmlns:p14="http://schemas.microsoft.com/office/powerpoint/2010/main" val="971644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4.jp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gif"/><Relationship Id="rId1" Type="http://schemas.microsoft.com/office/2007/relationships/media" Target="../media/media1.gif"/><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I5I1raMJURY" TargetMode="External"/><Relationship Id="rId1" Type="http://schemas.openxmlformats.org/officeDocument/2006/relationships/tags" Target="../tags/tag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863340" y="0"/>
          <a:ext cx="8328660" cy="6857998"/>
        </p:xfrm>
        <a:graphic>
          <a:graphicData uri="http://schemas.openxmlformats.org/drawingml/2006/table">
            <a:tbl>
              <a:tblPr firstRow="1" bandRow="1">
                <a:tableStyleId>{D7AC3CCA-C797-4891-BE02-D94E43425B78}</a:tableStyleId>
              </a:tblPr>
              <a:tblGrid>
                <a:gridCol w="640262">
                  <a:extLst>
                    <a:ext uri="{9D8B030D-6E8A-4147-A177-3AD203B41FA5}">
                      <a16:colId xmlns:a16="http://schemas.microsoft.com/office/drawing/2014/main" val="20000"/>
                    </a:ext>
                  </a:extLst>
                </a:gridCol>
                <a:gridCol w="7688398">
                  <a:extLst>
                    <a:ext uri="{9D8B030D-6E8A-4147-A177-3AD203B41FA5}">
                      <a16:colId xmlns:a16="http://schemas.microsoft.com/office/drawing/2014/main" val="20001"/>
                    </a:ext>
                  </a:extLst>
                </a:gridCol>
              </a:tblGrid>
              <a:tr h="459023">
                <a:tc>
                  <a:txBody>
                    <a:bodyPr/>
                    <a:lstStyle/>
                    <a:p>
                      <a:pPr algn="ctr"/>
                      <a:r>
                        <a:rPr lang="en-US" sz="1100" dirty="0" smtClean="0"/>
                        <a:t>Scale</a:t>
                      </a:r>
                      <a:endParaRPr lang="en-US" sz="1100" dirty="0"/>
                    </a:p>
                  </a:txBody>
                  <a:tcPr marL="68580" marR="68580" marT="34290" marB="34290"/>
                </a:tc>
                <a:tc>
                  <a:txBody>
                    <a:bodyPr/>
                    <a:lstStyle/>
                    <a:p>
                      <a:pPr algn="ctr"/>
                      <a:r>
                        <a:rPr lang="en-US" sz="1200" dirty="0" smtClean="0"/>
                        <a:t>Scale Description</a:t>
                      </a:r>
                      <a:endParaRPr lang="en-US" sz="1200" dirty="0"/>
                    </a:p>
                  </a:txBody>
                  <a:tcPr marL="68580" marR="68580" marT="34290" marB="34290"/>
                </a:tc>
                <a:extLst>
                  <a:ext uri="{0D108BD9-81ED-4DB2-BD59-A6C34878D82A}">
                    <a16:rowId xmlns:a16="http://schemas.microsoft.com/office/drawing/2014/main" val="10000"/>
                  </a:ext>
                </a:extLst>
              </a:tr>
              <a:tr h="1911322">
                <a:tc>
                  <a:txBody>
                    <a:bodyPr/>
                    <a:lstStyle/>
                    <a:p>
                      <a:pPr algn="ctr"/>
                      <a:r>
                        <a:rPr lang="en-US" sz="1100" b="1" dirty="0" smtClean="0"/>
                        <a:t>4</a:t>
                      </a:r>
                      <a:endParaRPr lang="en-US" sz="1100" b="1" dirty="0"/>
                    </a:p>
                  </a:txBody>
                  <a:tcPr marL="68580" marR="68580" marT="34290" marB="34290">
                    <a:noFill/>
                  </a:tcPr>
                </a:tc>
                <a:tc>
                  <a:txBody>
                    <a:bodyPr/>
                    <a:lstStyle/>
                    <a:p>
                      <a:pPr marL="0" indent="0">
                        <a:buFont typeface="Arial" panose="020B0604020202020204" pitchFamily="34" charset="0"/>
                        <a:buNone/>
                      </a:pPr>
                      <a:r>
                        <a:rPr lang="en-US" sz="1600" i="0" kern="1200" dirty="0" smtClean="0">
                          <a:solidFill>
                            <a:schemeClr val="tx1"/>
                          </a:solidFill>
                          <a:effectLst/>
                          <a:latin typeface="+mn-lt"/>
                          <a:ea typeface="+mn-ea"/>
                          <a:cs typeface="+mn-cs"/>
                        </a:rPr>
                        <a:t>Through independent work beyond what was taught in class, students could</a:t>
                      </a:r>
                      <a:br>
                        <a:rPr lang="en-US" sz="1600" i="0" kern="1200" dirty="0" smtClean="0">
                          <a:solidFill>
                            <a:schemeClr val="tx1"/>
                          </a:solidFill>
                          <a:effectLst/>
                          <a:latin typeface="+mn-lt"/>
                          <a:ea typeface="+mn-ea"/>
                          <a:cs typeface="+mn-cs"/>
                        </a:rPr>
                      </a:br>
                      <a:r>
                        <a:rPr lang="en-US" sz="1600" i="0" kern="1200" dirty="0" smtClean="0">
                          <a:solidFill>
                            <a:schemeClr val="tx1"/>
                          </a:solidFill>
                          <a:effectLst/>
                          <a:latin typeface="+mn-lt"/>
                          <a:ea typeface="+mn-ea"/>
                          <a:cs typeface="+mn-cs"/>
                        </a:rPr>
                        <a:t>(examples include, but are not limited to):</a:t>
                      </a:r>
                    </a:p>
                    <a:p>
                      <a:pPr marL="285750" indent="-285750">
                        <a:buFont typeface="Arial" panose="020B0604020202020204" pitchFamily="34" charset="0"/>
                        <a:buChar char="•"/>
                      </a:pPr>
                      <a:r>
                        <a:rPr lang="en-US" sz="1600" i="0" kern="1200" dirty="0" smtClean="0">
                          <a:solidFill>
                            <a:schemeClr val="tx1"/>
                          </a:solidFill>
                          <a:effectLst/>
                          <a:latin typeface="+mn-lt"/>
                          <a:ea typeface="+mn-ea"/>
                          <a:cs typeface="+mn-cs"/>
                        </a:rPr>
                        <a:t>research current and past earth and sun conditions.</a:t>
                      </a:r>
                    </a:p>
                    <a:p>
                      <a:pPr marL="285750" indent="-285750">
                        <a:buFont typeface="Arial" panose="020B0604020202020204" pitchFamily="34" charset="0"/>
                        <a:buChar char="•"/>
                      </a:pPr>
                      <a:r>
                        <a:rPr lang="en-US" sz="1600" i="0" kern="1200" dirty="0" smtClean="0">
                          <a:solidFill>
                            <a:schemeClr val="tx1"/>
                          </a:solidFill>
                          <a:effectLst/>
                          <a:latin typeface="+mn-lt"/>
                          <a:ea typeface="+mn-ea"/>
                          <a:cs typeface="+mn-cs"/>
                        </a:rPr>
                        <a:t>investigate causes and possible solutions for global climate change.</a:t>
                      </a:r>
                    </a:p>
                    <a:p>
                      <a:pPr marL="285750" indent="-285750">
                        <a:buFont typeface="Arial" panose="020B0604020202020204" pitchFamily="34" charset="0"/>
                        <a:buChar char="•"/>
                      </a:pPr>
                      <a:r>
                        <a:rPr lang="en-US" sz="1600" i="0" kern="1200" dirty="0" smtClean="0">
                          <a:solidFill>
                            <a:schemeClr val="tx1"/>
                          </a:solidFill>
                          <a:effectLst/>
                          <a:latin typeface="+mn-lt"/>
                          <a:ea typeface="+mn-ea"/>
                          <a:cs typeface="+mn-cs"/>
                        </a:rPr>
                        <a:t>compare and contrast the patterns in the organization and distribution of</a:t>
                      </a:r>
                      <a:br>
                        <a:rPr lang="en-US" sz="1600" i="0" kern="1200" dirty="0" smtClean="0">
                          <a:solidFill>
                            <a:schemeClr val="tx1"/>
                          </a:solidFill>
                          <a:effectLst/>
                          <a:latin typeface="+mn-lt"/>
                          <a:ea typeface="+mn-ea"/>
                          <a:cs typeface="+mn-cs"/>
                        </a:rPr>
                      </a:br>
                      <a:r>
                        <a:rPr lang="en-US" sz="1600" i="0" kern="1200" dirty="0" smtClean="0">
                          <a:solidFill>
                            <a:schemeClr val="tx1"/>
                          </a:solidFill>
                          <a:effectLst/>
                          <a:latin typeface="+mn-lt"/>
                          <a:ea typeface="+mn-ea"/>
                          <a:cs typeface="+mn-cs"/>
                        </a:rPr>
                        <a:t>matter in the sun, earth, moon system.</a:t>
                      </a:r>
                    </a:p>
                    <a:p>
                      <a:pPr marL="285750" indent="-285750">
                        <a:buFont typeface="Arial" panose="020B0604020202020204" pitchFamily="34" charset="0"/>
                        <a:buChar char="•"/>
                      </a:pPr>
                      <a:r>
                        <a:rPr lang="en-US" sz="1600" i="0" kern="1200" dirty="0" smtClean="0">
                          <a:solidFill>
                            <a:schemeClr val="tx1"/>
                          </a:solidFill>
                          <a:effectLst/>
                          <a:latin typeface="+mn-lt"/>
                          <a:ea typeface="+mn-ea"/>
                          <a:cs typeface="+mn-cs"/>
                        </a:rPr>
                        <a:t>compare and contrast different solar events and their impact on earth.</a:t>
                      </a:r>
                      <a:endParaRPr lang="en-US" sz="1600" kern="1200" dirty="0">
                        <a:solidFill>
                          <a:schemeClr val="tx1"/>
                        </a:solidFill>
                        <a:effectLst/>
                        <a:latin typeface="+mn-lt"/>
                        <a:ea typeface="+mn-ea"/>
                        <a:cs typeface="+mn-cs"/>
                      </a:endParaRPr>
                    </a:p>
                  </a:txBody>
                  <a:tcPr marL="68580" marR="68580" marT="34290" marB="34290">
                    <a:noFill/>
                  </a:tcPr>
                </a:tc>
                <a:extLst>
                  <a:ext uri="{0D108BD9-81ED-4DB2-BD59-A6C34878D82A}">
                    <a16:rowId xmlns:a16="http://schemas.microsoft.com/office/drawing/2014/main" val="10001"/>
                  </a:ext>
                </a:extLst>
              </a:tr>
              <a:tr h="1595902">
                <a:tc>
                  <a:txBody>
                    <a:bodyPr/>
                    <a:lstStyle/>
                    <a:p>
                      <a:pPr algn="ctr"/>
                      <a:r>
                        <a:rPr lang="en-US" sz="1100" b="1" dirty="0" smtClean="0"/>
                        <a:t>3</a:t>
                      </a:r>
                    </a:p>
                  </a:txBody>
                  <a:tcPr marL="68580" marR="68580" marT="34290" marB="34290">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tcPr>
                </a:tc>
                <a:tc>
                  <a:txBody>
                    <a:bodyPr/>
                    <a:lstStyle/>
                    <a:p>
                      <a:pPr marL="285750" lvl="0" indent="-285750">
                        <a:buFont typeface="Arial" panose="020B0604020202020204" pitchFamily="34" charset="0"/>
                        <a:buChar char="•"/>
                      </a:pPr>
                      <a:r>
                        <a:rPr lang="en-US" sz="1600" kern="1200" dirty="0" smtClean="0">
                          <a:solidFill>
                            <a:schemeClr val="tx1"/>
                          </a:solidFill>
                          <a:effectLst/>
                          <a:latin typeface="+mn-lt"/>
                          <a:ea typeface="+mn-ea"/>
                          <a:cs typeface="+mn-cs"/>
                        </a:rPr>
                        <a:t>understand how the motions of the sun, stars and planets as observed from Earth relate to the motions of the Earth and other planets in space.</a:t>
                      </a:r>
                    </a:p>
                    <a:p>
                      <a:pPr marL="285750" lvl="0" indent="-285750">
                        <a:buFont typeface="Arial" panose="020B0604020202020204" pitchFamily="34" charset="0"/>
                        <a:buChar char="•"/>
                      </a:pPr>
                      <a:r>
                        <a:rPr lang="en-US" sz="1600" kern="1200" dirty="0" smtClean="0">
                          <a:solidFill>
                            <a:schemeClr val="tx1"/>
                          </a:solidFill>
                          <a:effectLst/>
                          <a:latin typeface="+mn-lt"/>
                          <a:ea typeface="+mn-ea"/>
                          <a:cs typeface="+mn-cs"/>
                        </a:rPr>
                        <a:t>understand how the movement and position of Earth influences life on Earth.</a:t>
                      </a:r>
                    </a:p>
                    <a:p>
                      <a:pPr marL="285750" lvl="0" indent="-285750">
                        <a:buFont typeface="Arial" panose="020B0604020202020204" pitchFamily="34" charset="0"/>
                        <a:buChar char="•"/>
                      </a:pPr>
                      <a:r>
                        <a:rPr lang="en-US" sz="1600" kern="1200" dirty="0" smtClean="0">
                          <a:solidFill>
                            <a:schemeClr val="tx1"/>
                          </a:solidFill>
                          <a:effectLst/>
                          <a:latin typeface="+mn-lt"/>
                          <a:ea typeface="+mn-ea"/>
                          <a:cs typeface="+mn-cs"/>
                        </a:rPr>
                        <a:t>be able to differentiate between astronomy and astrology. </a:t>
                      </a:r>
                    </a:p>
                    <a:p>
                      <a:pPr marL="285750" indent="-285750">
                        <a:buFont typeface="Arial" panose="020B0604020202020204" pitchFamily="34" charset="0"/>
                        <a:buChar char="•"/>
                      </a:pPr>
                      <a:endParaRPr lang="en-US" sz="1600" kern="1200" dirty="0">
                        <a:solidFill>
                          <a:schemeClr val="tx1"/>
                        </a:solidFill>
                        <a:effectLst/>
                        <a:latin typeface="+mn-lt"/>
                        <a:ea typeface="+mn-ea"/>
                        <a:cs typeface="+mn-cs"/>
                      </a:endParaRPr>
                    </a:p>
                  </a:txBody>
                  <a:tcPr marL="68580" marR="68580" marT="34290" marB="34290">
                    <a:noFill/>
                  </a:tcPr>
                </a:tc>
                <a:extLst>
                  <a:ext uri="{0D108BD9-81ED-4DB2-BD59-A6C34878D82A}">
                    <a16:rowId xmlns:a16="http://schemas.microsoft.com/office/drawing/2014/main" val="10002"/>
                  </a:ext>
                </a:extLst>
              </a:tr>
              <a:tr h="1849976">
                <a:tc>
                  <a:txBody>
                    <a:bodyPr/>
                    <a:lstStyle/>
                    <a:p>
                      <a:pPr algn="ctr"/>
                      <a:r>
                        <a:rPr lang="en-US" sz="1100" b="1" dirty="0" smtClean="0"/>
                        <a:t>2</a:t>
                      </a:r>
                    </a:p>
                  </a:txBody>
                  <a:tcPr marL="68580" marR="68580" marT="34290" marB="3429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tcPr>
                </a:tc>
                <a:tc>
                  <a:txBody>
                    <a:bodyPr/>
                    <a:lstStyle/>
                    <a:p>
                      <a:pPr marL="285750" indent="-285750">
                        <a:buFont typeface="Arial" panose="020B0604020202020204" pitchFamily="34" charset="0"/>
                        <a:buChar char="•"/>
                      </a:pPr>
                      <a:r>
                        <a:rPr lang="en-US" sz="1600" i="0" kern="1200" dirty="0" smtClean="0">
                          <a:solidFill>
                            <a:schemeClr val="tx1"/>
                          </a:solidFill>
                          <a:effectLst/>
                          <a:latin typeface="+mn-lt"/>
                          <a:ea typeface="+mn-ea"/>
                          <a:cs typeface="+mn-cs"/>
                        </a:rPr>
                        <a:t>determine the meaning of symbols, key terms, and other astronomy specific</a:t>
                      </a:r>
                      <a:br>
                        <a:rPr lang="en-US" sz="1600" i="0" kern="1200" dirty="0" smtClean="0">
                          <a:solidFill>
                            <a:schemeClr val="tx1"/>
                          </a:solidFill>
                          <a:effectLst/>
                          <a:latin typeface="+mn-lt"/>
                          <a:ea typeface="+mn-ea"/>
                          <a:cs typeface="+mn-cs"/>
                        </a:rPr>
                      </a:br>
                      <a:r>
                        <a:rPr lang="en-US" sz="1600" i="0" kern="1200" dirty="0" smtClean="0">
                          <a:solidFill>
                            <a:schemeClr val="tx1"/>
                          </a:solidFill>
                          <a:effectLst/>
                          <a:latin typeface="+mn-lt"/>
                          <a:ea typeface="+mn-ea"/>
                          <a:cs typeface="+mn-cs"/>
                        </a:rPr>
                        <a:t>words and phrases relating</a:t>
                      </a:r>
                      <a:r>
                        <a:rPr lang="en-US" sz="1600" i="0" kern="1200" baseline="0" dirty="0" smtClean="0">
                          <a:solidFill>
                            <a:schemeClr val="tx1"/>
                          </a:solidFill>
                          <a:effectLst/>
                          <a:latin typeface="+mn-lt"/>
                          <a:ea typeface="+mn-ea"/>
                          <a:cs typeface="+mn-cs"/>
                        </a:rPr>
                        <a:t> to the Earth, Sun and Moon</a:t>
                      </a:r>
                      <a:endParaRPr lang="en-US" sz="1600" i="0" kern="1200" dirty="0" smtClean="0">
                        <a:solidFill>
                          <a:schemeClr val="tx1"/>
                        </a:solidFill>
                        <a:effectLst/>
                        <a:latin typeface="+mn-lt"/>
                        <a:ea typeface="+mn-ea"/>
                        <a:cs typeface="+mn-cs"/>
                      </a:endParaRPr>
                    </a:p>
                    <a:p>
                      <a:pPr marL="285750" indent="-285750">
                        <a:buFont typeface="Arial" panose="020B0604020202020204" pitchFamily="34" charset="0"/>
                        <a:buChar char="•"/>
                      </a:pPr>
                      <a:r>
                        <a:rPr lang="en-US" sz="1600" i="0" kern="1200" dirty="0" smtClean="0">
                          <a:solidFill>
                            <a:schemeClr val="tx1"/>
                          </a:solidFill>
                          <a:effectLst/>
                          <a:latin typeface="+mn-lt"/>
                          <a:ea typeface="+mn-ea"/>
                          <a:cs typeface="+mn-cs"/>
                        </a:rPr>
                        <a:t>illustrate the patterns of distribution of matter in the sun, earth, moon system.</a:t>
                      </a:r>
                    </a:p>
                    <a:p>
                      <a:pPr marL="285750" indent="-285750">
                        <a:buFont typeface="Arial" panose="020B0604020202020204" pitchFamily="34" charset="0"/>
                        <a:buChar char="•"/>
                      </a:pPr>
                      <a:r>
                        <a:rPr lang="en-US" sz="1600" i="0" kern="1200" dirty="0" smtClean="0">
                          <a:solidFill>
                            <a:schemeClr val="tx1"/>
                          </a:solidFill>
                          <a:effectLst/>
                          <a:latin typeface="+mn-lt"/>
                          <a:ea typeface="+mn-ea"/>
                          <a:cs typeface="+mn-cs"/>
                        </a:rPr>
                        <a:t>list the physical properties of the Earth, Sun and Moon. </a:t>
                      </a:r>
                    </a:p>
                    <a:p>
                      <a:pPr marL="285750" indent="-285750">
                        <a:buFont typeface="Arial" panose="020B0604020202020204" pitchFamily="34" charset="0"/>
                        <a:buChar char="•"/>
                      </a:pPr>
                      <a:r>
                        <a:rPr lang="en-US" sz="1600" i="0" kern="1200" dirty="0" smtClean="0">
                          <a:solidFill>
                            <a:schemeClr val="tx1"/>
                          </a:solidFill>
                          <a:effectLst/>
                          <a:latin typeface="+mn-lt"/>
                          <a:ea typeface="+mn-ea"/>
                          <a:cs typeface="+mn-cs"/>
                        </a:rPr>
                        <a:t>describe the key parts of the Earth, Sun and Moon System</a:t>
                      </a:r>
                    </a:p>
                  </a:txBody>
                  <a:tcPr marL="68580" marR="68580" marT="34290" marB="34290">
                    <a:noFill/>
                  </a:tcPr>
                </a:tc>
                <a:extLst>
                  <a:ext uri="{0D108BD9-81ED-4DB2-BD59-A6C34878D82A}">
                    <a16:rowId xmlns:a16="http://schemas.microsoft.com/office/drawing/2014/main" val="10003"/>
                  </a:ext>
                </a:extLst>
              </a:tr>
              <a:tr h="1041775">
                <a:tc>
                  <a:txBody>
                    <a:bodyPr/>
                    <a:lstStyle/>
                    <a:p>
                      <a:pPr algn="ctr"/>
                      <a:r>
                        <a:rPr lang="en-US" sz="1100" b="1" dirty="0" smtClean="0"/>
                        <a:t>1</a:t>
                      </a:r>
                    </a:p>
                  </a:txBody>
                  <a:tcPr marL="68580" marR="68580" marT="34290" marB="34290">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285750" indent="-285750">
                        <a:buFont typeface="Arial" panose="020B0604020202020204" pitchFamily="34" charset="0"/>
                        <a:buChar char="•"/>
                      </a:pPr>
                      <a:r>
                        <a:rPr lang="en-US" sz="1600" i="0" kern="1200" dirty="0" smtClean="0">
                          <a:solidFill>
                            <a:schemeClr val="tx1"/>
                          </a:solidFill>
                          <a:effectLst/>
                          <a:latin typeface="+mn-lt"/>
                          <a:ea typeface="+mn-ea"/>
                          <a:cs typeface="+mn-cs"/>
                        </a:rPr>
                        <a:t>show the patterns of distribution of matter in the sun, earth, moon system.</a:t>
                      </a:r>
                    </a:p>
                    <a:p>
                      <a:pPr marL="285750" indent="-285750">
                        <a:buFont typeface="Arial" panose="020B0604020202020204" pitchFamily="34" charset="0"/>
                        <a:buChar char="•"/>
                      </a:pPr>
                      <a:r>
                        <a:rPr lang="en-US" sz="1600" i="0" kern="1200" dirty="0" smtClean="0">
                          <a:solidFill>
                            <a:schemeClr val="tx1"/>
                          </a:solidFill>
                          <a:effectLst/>
                          <a:latin typeface="+mn-lt"/>
                          <a:ea typeface="+mn-ea"/>
                          <a:cs typeface="+mn-cs"/>
                        </a:rPr>
                        <a:t>select from a list the physical properties of the sun, earth and moon. </a:t>
                      </a:r>
                    </a:p>
                    <a:p>
                      <a:pPr marL="285750" indent="-285750">
                        <a:buFont typeface="Arial" panose="020B0604020202020204" pitchFamily="34" charset="0"/>
                        <a:buChar char="•"/>
                      </a:pPr>
                      <a:r>
                        <a:rPr lang="en-US" sz="1600" i="0" kern="1200" dirty="0" smtClean="0">
                          <a:solidFill>
                            <a:schemeClr val="tx1"/>
                          </a:solidFill>
                          <a:effectLst/>
                          <a:latin typeface="+mn-lt"/>
                          <a:ea typeface="+mn-ea"/>
                          <a:cs typeface="+mn-cs"/>
                        </a:rPr>
                        <a:t>list the key parts of the structure of earth,</a:t>
                      </a:r>
                      <a:r>
                        <a:rPr lang="en-US" sz="1600" i="0" kern="1200" baseline="0" dirty="0" smtClean="0">
                          <a:solidFill>
                            <a:schemeClr val="tx1"/>
                          </a:solidFill>
                          <a:effectLst/>
                          <a:latin typeface="+mn-lt"/>
                          <a:ea typeface="+mn-ea"/>
                          <a:cs typeface="+mn-cs"/>
                        </a:rPr>
                        <a:t> sun and moon</a:t>
                      </a:r>
                      <a:r>
                        <a:rPr lang="en-US" sz="1600" i="0" kern="1200" dirty="0" smtClean="0">
                          <a:solidFill>
                            <a:schemeClr val="tx1"/>
                          </a:solidFill>
                          <a:effectLst/>
                          <a:latin typeface="+mn-lt"/>
                          <a:ea typeface="+mn-ea"/>
                          <a:cs typeface="+mn-cs"/>
                        </a:rPr>
                        <a:t>.</a:t>
                      </a:r>
                    </a:p>
                  </a:txBody>
                  <a:tcPr marL="68580" marR="68580" marT="34290" marB="34290">
                    <a:noFill/>
                  </a:tcPr>
                </a:tc>
                <a:extLst>
                  <a:ext uri="{0D108BD9-81ED-4DB2-BD59-A6C34878D82A}">
                    <a16:rowId xmlns:a16="http://schemas.microsoft.com/office/drawing/2014/main" val="10004"/>
                  </a:ext>
                </a:extLst>
              </a:tr>
            </a:tbl>
          </a:graphicData>
        </a:graphic>
      </p:graphicFrame>
      <p:sp>
        <p:nvSpPr>
          <p:cNvPr id="2" name="Rectangle 1"/>
          <p:cNvSpPr/>
          <p:nvPr/>
        </p:nvSpPr>
        <p:spPr>
          <a:xfrm>
            <a:off x="0" y="0"/>
            <a:ext cx="3341370" cy="4401205"/>
          </a:xfrm>
          <a:prstGeom prst="rect">
            <a:avLst/>
          </a:prstGeom>
        </p:spPr>
        <p:txBody>
          <a:bodyPr wrap="square">
            <a:spAutoFit/>
          </a:bodyPr>
          <a:lstStyle/>
          <a:p>
            <a:r>
              <a:rPr lang="en-US" altLang="en-US" sz="2800" b="1" dirty="0">
                <a:solidFill>
                  <a:schemeClr val="tx2"/>
                </a:solidFill>
              </a:rPr>
              <a:t>Open up your laptops, go to </a:t>
            </a:r>
            <a:r>
              <a:rPr lang="en-US" altLang="en-US" sz="2800" b="1" u="sng" dirty="0">
                <a:solidFill>
                  <a:schemeClr val="tx2"/>
                </a:solidFill>
              </a:rPr>
              <a:t>MrHyatt.rocks</a:t>
            </a:r>
            <a:r>
              <a:rPr lang="en-US" altLang="en-US" sz="2800" b="1" dirty="0">
                <a:solidFill>
                  <a:schemeClr val="tx2"/>
                </a:solidFill>
              </a:rPr>
              <a:t>, and do today’s </a:t>
            </a:r>
            <a:r>
              <a:rPr lang="en-US" altLang="en-US" sz="2800" b="1" dirty="0" smtClean="0">
                <a:solidFill>
                  <a:schemeClr val="tx2"/>
                </a:solidFill>
              </a:rPr>
              <a:t>bell </a:t>
            </a:r>
            <a:r>
              <a:rPr lang="en-US" altLang="en-US" sz="2800" b="1" dirty="0" smtClean="0">
                <a:solidFill>
                  <a:schemeClr val="tx2"/>
                </a:solidFill>
              </a:rPr>
              <a:t>work</a:t>
            </a:r>
          </a:p>
          <a:p>
            <a:endParaRPr lang="en-US" altLang="en-US" sz="2800" b="1" dirty="0">
              <a:solidFill>
                <a:schemeClr val="tx2"/>
              </a:solidFill>
            </a:endParaRPr>
          </a:p>
          <a:p>
            <a:r>
              <a:rPr lang="en-US" altLang="en-US" sz="2800" b="1" dirty="0" smtClean="0">
                <a:solidFill>
                  <a:srgbClr val="FF0000"/>
                </a:solidFill>
              </a:rPr>
              <a:t>Afterward, please read the FYI: Seasons article and answer the TWO questions at the end.</a:t>
            </a:r>
            <a:endParaRPr lang="en-US" altLang="en-US" sz="2800" b="1" dirty="0">
              <a:solidFill>
                <a:srgbClr val="FF0000"/>
              </a:solidFill>
            </a:endParaRPr>
          </a:p>
        </p:txBody>
      </p:sp>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4676" y="0"/>
            <a:ext cx="1124325" cy="84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63205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840" y="-3536600"/>
            <a:ext cx="10248830" cy="12648445"/>
          </a:xfrm>
          <a:prstGeom prst="rect">
            <a:avLst/>
          </a:prstGeom>
        </p:spPr>
      </p:pic>
    </p:spTree>
    <p:extLst>
      <p:ext uri="{BB962C8B-B14F-4D97-AF65-F5344CB8AC3E}">
        <p14:creationId xmlns:p14="http://schemas.microsoft.com/office/powerpoint/2010/main" val="1595819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24200" y="1291938"/>
            <a:ext cx="8229600" cy="4525963"/>
          </a:xfrm>
        </p:spPr>
        <p:txBody>
          <a:bodyPr>
            <a:normAutofit/>
          </a:bodyPr>
          <a:lstStyle/>
          <a:p>
            <a:r>
              <a:rPr lang="en-US" sz="4000" dirty="0">
                <a:solidFill>
                  <a:srgbClr val="FF3399"/>
                </a:solidFill>
              </a:rPr>
              <a:t>4</a:t>
            </a:r>
            <a:r>
              <a:rPr lang="en-US" sz="4000" dirty="0" smtClean="0">
                <a:solidFill>
                  <a:srgbClr val="FF3399"/>
                </a:solidFill>
              </a:rPr>
              <a:t>. </a:t>
            </a:r>
            <a:r>
              <a:rPr lang="en-US" sz="4000" dirty="0" smtClean="0">
                <a:solidFill>
                  <a:srgbClr val="FF3399"/>
                </a:solidFill>
              </a:rPr>
              <a:t>The sun can only ever be directly overhead if you are within the tropic (tropic of Cancer and tropic of Capricorn) lines.</a:t>
            </a:r>
          </a:p>
          <a:p>
            <a:pPr lvl="1"/>
            <a:r>
              <a:rPr lang="en-US" sz="3600" dirty="0" smtClean="0"/>
              <a:t>tropic of Cancer - north, Capricorn - south</a:t>
            </a:r>
            <a:endParaRPr lang="en-US" sz="3600" dirty="0"/>
          </a:p>
        </p:txBody>
      </p:sp>
      <p:sp>
        <p:nvSpPr>
          <p:cNvPr id="3" name="Title 2"/>
          <p:cNvSpPr>
            <a:spLocks noGrp="1"/>
          </p:cNvSpPr>
          <p:nvPr>
            <p:ph type="title"/>
          </p:nvPr>
        </p:nvSpPr>
        <p:spPr/>
        <p:txBody>
          <a:bodyPr>
            <a:normAutofit/>
          </a:bodyPr>
          <a:lstStyle/>
          <a:p>
            <a:r>
              <a:rPr lang="en-US" dirty="0" smtClean="0"/>
              <a:t>Top 5 things to know about the motion of Earth…</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2850" y="5035552"/>
            <a:ext cx="4629150" cy="206692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1970" y="5032694"/>
            <a:ext cx="3230880" cy="215392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540715"/>
            <a:ext cx="3493770" cy="3205294"/>
          </a:xfrm>
          <a:prstGeom prst="rect">
            <a:avLst/>
          </a:prstGeom>
        </p:spPr>
      </p:pic>
    </p:spTree>
    <p:custDataLst>
      <p:tags r:id="rId1"/>
    </p:custDataLst>
    <p:extLst>
      <p:ext uri="{BB962C8B-B14F-4D97-AF65-F5344CB8AC3E}">
        <p14:creationId xmlns:p14="http://schemas.microsoft.com/office/powerpoint/2010/main" val="115606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OSC_Astro_04_02_Earth.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9445" r="-19445"/>
          <a:stretch>
            <a:fillRect/>
          </a:stretch>
        </p:blipFill>
        <p:spPr>
          <a:xfrm>
            <a:off x="-1895761" y="0"/>
            <a:ext cx="15947689" cy="5192110"/>
          </a:xfrm>
        </p:spPr>
      </p:pic>
      <p:sp>
        <p:nvSpPr>
          <p:cNvPr id="7" name="Text Placeholder 6"/>
          <p:cNvSpPr>
            <a:spLocks noGrp="1"/>
          </p:cNvSpPr>
          <p:nvPr>
            <p:ph type="body" sz="quarter" idx="14"/>
          </p:nvPr>
        </p:nvSpPr>
        <p:spPr/>
        <p:txBody>
          <a:bodyPr>
            <a:noAutofit/>
          </a:bodyPr>
          <a:lstStyle/>
          <a:p>
            <a:r>
              <a:rPr lang="en-US" sz="2400" b="1" dirty="0">
                <a:solidFill>
                  <a:srgbClr val="6CB255"/>
                </a:solidFill>
              </a:rPr>
              <a:t>Earth on June 21.</a:t>
            </a:r>
            <a:r>
              <a:rPr lang="en-US" sz="2400" dirty="0"/>
              <a:t> This is the date of the summer solstice in the Northern Hemisphere. Note that as Earth turns on its axis (the line connecting the North and South Poles), the North Pole is in constant sunlight while the South Pole is veiled in 24 hours of darkness. The Sun is at the zenith for observers on the Tropic of Cancer.</a:t>
            </a:r>
          </a:p>
        </p:txBody>
      </p:sp>
    </p:spTree>
    <p:extLst>
      <p:ext uri="{BB962C8B-B14F-4D97-AF65-F5344CB8AC3E}">
        <p14:creationId xmlns:p14="http://schemas.microsoft.com/office/powerpoint/2010/main" val="1049921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OSC_Astro_04_02_December.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9445" r="-19445"/>
          <a:stretch>
            <a:fillRect/>
          </a:stretch>
        </p:blipFill>
        <p:spPr>
          <a:xfrm>
            <a:off x="-1716376" y="0"/>
            <a:ext cx="15947689" cy="5192110"/>
          </a:xfrm>
        </p:spPr>
      </p:pic>
      <p:sp>
        <p:nvSpPr>
          <p:cNvPr id="7" name="Text Placeholder 6"/>
          <p:cNvSpPr>
            <a:spLocks noGrp="1"/>
          </p:cNvSpPr>
          <p:nvPr>
            <p:ph type="body" sz="quarter" idx="14"/>
          </p:nvPr>
        </p:nvSpPr>
        <p:spPr/>
        <p:txBody>
          <a:bodyPr>
            <a:noAutofit/>
          </a:bodyPr>
          <a:lstStyle/>
          <a:p>
            <a:r>
              <a:rPr lang="en-US" sz="2400" b="1" dirty="0">
                <a:solidFill>
                  <a:srgbClr val="6CB255"/>
                </a:solidFill>
              </a:rPr>
              <a:t>Earth on December 21.</a:t>
            </a:r>
            <a:r>
              <a:rPr lang="en-US" sz="2400" dirty="0"/>
              <a:t> This is the date of the winter solstice in the Northern Hemisphere. Now the North Pole is in darkness for 24 hours and the South Pole is illuminated. The Sun is at the zenith for observers on the Tropic of Capricorn and thus is low in the sky for the residents of the Northern Hemisphere.</a:t>
            </a:r>
          </a:p>
        </p:txBody>
      </p:sp>
    </p:spTree>
    <p:extLst>
      <p:ext uri="{BB962C8B-B14F-4D97-AF65-F5344CB8AC3E}">
        <p14:creationId xmlns:p14="http://schemas.microsoft.com/office/powerpoint/2010/main" val="3608267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1470" y="1977390"/>
            <a:ext cx="11681460" cy="1931670"/>
          </a:xfrm>
        </p:spPr>
        <p:txBody>
          <a:bodyPr>
            <a:noAutofit/>
          </a:bodyPr>
          <a:lstStyle/>
          <a:p>
            <a:r>
              <a:rPr lang="en-US" sz="3600" dirty="0" smtClean="0">
                <a:solidFill>
                  <a:srgbClr val="FF3399"/>
                </a:solidFill>
              </a:rPr>
              <a:t>3. Because of earth’s axial tilt, there are some areas of earth (above about 66∘ N and S) that receive constant daylight and constant darkness during their summer and winter</a:t>
            </a:r>
            <a:r>
              <a:rPr lang="en-US" sz="3600" dirty="0" smtClean="0">
                <a:solidFill>
                  <a:srgbClr val="FF3399"/>
                </a:solidFill>
              </a:rPr>
              <a:t>.</a:t>
            </a:r>
            <a:endParaRPr lang="en-US" sz="3600" dirty="0" smtClean="0">
              <a:solidFill>
                <a:srgbClr val="FF3399"/>
              </a:solidFill>
            </a:endParaRPr>
          </a:p>
        </p:txBody>
      </p:sp>
      <p:sp>
        <p:nvSpPr>
          <p:cNvPr id="3" name="Title 2"/>
          <p:cNvSpPr>
            <a:spLocks noGrp="1"/>
          </p:cNvSpPr>
          <p:nvPr>
            <p:ph type="title"/>
          </p:nvPr>
        </p:nvSpPr>
        <p:spPr/>
        <p:txBody>
          <a:bodyPr>
            <a:normAutofit/>
          </a:bodyPr>
          <a:lstStyle/>
          <a:p>
            <a:r>
              <a:rPr lang="en-US" dirty="0" smtClean="0"/>
              <a:t>Top 5 things to know about the motion of Earth…</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5300" y="4254268"/>
            <a:ext cx="4076700" cy="2603732"/>
          </a:xfrm>
          <a:prstGeom prst="rect">
            <a:avLst/>
          </a:prstGeom>
        </p:spPr>
      </p:pic>
    </p:spTree>
    <p:custDataLst>
      <p:tags r:id="rId1"/>
    </p:custDataLst>
    <p:extLst>
      <p:ext uri="{BB962C8B-B14F-4D97-AF65-F5344CB8AC3E}">
        <p14:creationId xmlns:p14="http://schemas.microsoft.com/office/powerpoint/2010/main" val="121641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5600" y="0"/>
            <a:ext cx="7947851" cy="7104156"/>
          </a:xfrm>
          <a:prstGeom prst="rect">
            <a:avLst/>
          </a:prstGeom>
        </p:spPr>
      </p:pic>
    </p:spTree>
    <p:extLst>
      <p:ext uri="{BB962C8B-B14F-4D97-AF65-F5344CB8AC3E}">
        <p14:creationId xmlns:p14="http://schemas.microsoft.com/office/powerpoint/2010/main" val="348622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1470" y="1977390"/>
            <a:ext cx="11681460" cy="1931670"/>
          </a:xfrm>
        </p:spPr>
        <p:txBody>
          <a:bodyPr>
            <a:noAutofit/>
          </a:bodyPr>
          <a:lstStyle/>
          <a:p>
            <a:r>
              <a:rPr lang="en-US" sz="3600" dirty="0" smtClean="0">
                <a:solidFill>
                  <a:srgbClr val="FF3399"/>
                </a:solidFill>
              </a:rPr>
              <a:t>3. Because of earth’s axial tilt, there are some areas of earth (above about 66∘ N and S) that receive constant daylight and constant darkness during their summer and winter.</a:t>
            </a:r>
          </a:p>
          <a:p>
            <a:r>
              <a:rPr lang="en-US" sz="3600" dirty="0" smtClean="0"/>
              <a:t>What do you think those latitude lines are called?</a:t>
            </a:r>
          </a:p>
        </p:txBody>
      </p:sp>
      <p:sp>
        <p:nvSpPr>
          <p:cNvPr id="3" name="Title 2"/>
          <p:cNvSpPr>
            <a:spLocks noGrp="1"/>
          </p:cNvSpPr>
          <p:nvPr>
            <p:ph type="title"/>
          </p:nvPr>
        </p:nvSpPr>
        <p:spPr/>
        <p:txBody>
          <a:bodyPr>
            <a:normAutofit/>
          </a:bodyPr>
          <a:lstStyle/>
          <a:p>
            <a:r>
              <a:rPr lang="en-US" dirty="0" smtClean="0"/>
              <a:t>Top 5 things to know about the motion of Earth…</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5300" y="4254268"/>
            <a:ext cx="4076700" cy="2603732"/>
          </a:xfrm>
          <a:prstGeom prst="rect">
            <a:avLst/>
          </a:prstGeom>
        </p:spPr>
      </p:pic>
      <p:sp>
        <p:nvSpPr>
          <p:cNvPr id="5" name="Rectangle 4"/>
          <p:cNvSpPr/>
          <p:nvPr/>
        </p:nvSpPr>
        <p:spPr>
          <a:xfrm>
            <a:off x="838200" y="5057092"/>
            <a:ext cx="4812664" cy="523220"/>
          </a:xfrm>
          <a:prstGeom prst="rect">
            <a:avLst/>
          </a:prstGeom>
        </p:spPr>
        <p:txBody>
          <a:bodyPr wrap="none">
            <a:spAutoFit/>
          </a:bodyPr>
          <a:lstStyle/>
          <a:p>
            <a:r>
              <a:rPr lang="en-US" sz="2800" dirty="0"/>
              <a:t>Arctic Circle and Antarctic Circle</a:t>
            </a:r>
          </a:p>
        </p:txBody>
      </p:sp>
    </p:spTree>
    <p:custDataLst>
      <p:tags r:id="rId1"/>
    </p:custDataLst>
    <p:extLst>
      <p:ext uri="{BB962C8B-B14F-4D97-AF65-F5344CB8AC3E}">
        <p14:creationId xmlns:p14="http://schemas.microsoft.com/office/powerpoint/2010/main" val="9865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026" name="Picture 2" descr="http://smileycandy.files.wordpress.com/2011/01/midnight_sun.jpg"/>
          <p:cNvPicPr>
            <a:picLocks noChangeAspect="1" noChangeArrowheads="1"/>
          </p:cNvPicPr>
          <p:nvPr/>
        </p:nvPicPr>
        <p:blipFill>
          <a:blip r:embed="rId3" cstate="print"/>
          <a:srcRect/>
          <a:stretch>
            <a:fillRect/>
          </a:stretch>
        </p:blipFill>
        <p:spPr bwMode="auto">
          <a:xfrm>
            <a:off x="1676400" y="609600"/>
            <a:ext cx="8915400" cy="5943600"/>
          </a:xfrm>
          <a:prstGeom prst="rect">
            <a:avLst/>
          </a:prstGeom>
          <a:noFill/>
        </p:spPr>
      </p:pic>
    </p:spTree>
    <p:custDataLst>
      <p:tags r:id="rId1"/>
    </p:custDataLst>
    <p:extLst>
      <p:ext uri="{BB962C8B-B14F-4D97-AF65-F5344CB8AC3E}">
        <p14:creationId xmlns:p14="http://schemas.microsoft.com/office/powerpoint/2010/main" val="344485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295400"/>
            <a:ext cx="8915400" cy="4726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07228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2133600"/>
            <a:ext cx="8077200" cy="2709672"/>
          </a:xfrm>
        </p:spPr>
        <p:txBody>
          <a:bodyPr>
            <a:noAutofit/>
          </a:bodyPr>
          <a:lstStyle/>
          <a:p>
            <a:r>
              <a:rPr lang="en-US" sz="3600" dirty="0">
                <a:solidFill>
                  <a:srgbClr val="FF3399"/>
                </a:solidFill>
              </a:rPr>
              <a:t>2</a:t>
            </a:r>
            <a:r>
              <a:rPr lang="en-US" sz="3600" dirty="0" smtClean="0">
                <a:solidFill>
                  <a:srgbClr val="FF3399"/>
                </a:solidFill>
              </a:rPr>
              <a:t>. </a:t>
            </a:r>
            <a:r>
              <a:rPr lang="en-US" sz="3600" dirty="0" smtClean="0">
                <a:solidFill>
                  <a:srgbClr val="FF3399"/>
                </a:solidFill>
              </a:rPr>
              <a:t>Seasons are reversed in the southern hemisphere. </a:t>
            </a:r>
          </a:p>
          <a:p>
            <a:pPr lvl="1"/>
            <a:r>
              <a:rPr lang="en-US" sz="3200" dirty="0" smtClean="0">
                <a:solidFill>
                  <a:srgbClr val="FF3399"/>
                </a:solidFill>
              </a:rPr>
              <a:t>Northern hemisphere summer: July</a:t>
            </a:r>
          </a:p>
          <a:p>
            <a:pPr lvl="1"/>
            <a:r>
              <a:rPr lang="en-US" sz="3200" dirty="0" smtClean="0">
                <a:solidFill>
                  <a:srgbClr val="FF3399"/>
                </a:solidFill>
              </a:rPr>
              <a:t>Southern hemisphere summer: December</a:t>
            </a:r>
          </a:p>
          <a:p>
            <a:pPr lvl="1"/>
            <a:r>
              <a:rPr lang="en-US" sz="3200" dirty="0" smtClean="0"/>
              <a:t>Northern hemisphere winter: December</a:t>
            </a:r>
          </a:p>
          <a:p>
            <a:pPr lvl="1"/>
            <a:r>
              <a:rPr lang="en-US" sz="3200" dirty="0" smtClean="0"/>
              <a:t>Southern hemisphere winter: July </a:t>
            </a:r>
            <a:endParaRPr lang="en-US" sz="3200" dirty="0"/>
          </a:p>
        </p:txBody>
      </p:sp>
      <p:sp>
        <p:nvSpPr>
          <p:cNvPr id="3" name="Title 2"/>
          <p:cNvSpPr>
            <a:spLocks noGrp="1"/>
          </p:cNvSpPr>
          <p:nvPr>
            <p:ph type="title"/>
          </p:nvPr>
        </p:nvSpPr>
        <p:spPr/>
        <p:txBody>
          <a:bodyPr>
            <a:normAutofit/>
          </a:bodyPr>
          <a:lstStyle/>
          <a:p>
            <a:r>
              <a:rPr lang="en-US" dirty="0" smtClean="0"/>
              <a:t>Top 5 things to know about the motion of Earth…</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3875" y="4772025"/>
            <a:ext cx="4048125" cy="2085975"/>
          </a:xfrm>
          <a:prstGeom prst="rect">
            <a:avLst/>
          </a:prstGeom>
        </p:spPr>
      </p:pic>
    </p:spTree>
    <p:custDataLst>
      <p:tags r:id="rId1"/>
    </p:custDataLst>
    <p:extLst>
      <p:ext uri="{BB962C8B-B14F-4D97-AF65-F5344CB8AC3E}">
        <p14:creationId xmlns:p14="http://schemas.microsoft.com/office/powerpoint/2010/main" val="241811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linds(horizontal)">
                                      <p:cBhvr>
                                        <p:cTn id="16" dur="500"/>
                                        <p:tgtEl>
                                          <p:spTgt spid="2">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linds(horizontal)">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Due Friday at Midnight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385281"/>
            <a:ext cx="12192000" cy="5472719"/>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3554" y="2536183"/>
            <a:ext cx="12702365" cy="368368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2016" y="3504435"/>
            <a:ext cx="326795" cy="327635"/>
          </a:xfrm>
          <a:prstGeom prst="rect">
            <a:avLst/>
          </a:prstGeom>
        </p:spPr>
      </p:pic>
    </p:spTree>
    <p:extLst>
      <p:ext uri="{BB962C8B-B14F-4D97-AF65-F5344CB8AC3E}">
        <p14:creationId xmlns:p14="http://schemas.microsoft.com/office/powerpoint/2010/main" val="37409224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OSC_Astro_04_02_Seasons.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44" r="-444"/>
          <a:stretch>
            <a:fillRect/>
          </a:stretch>
        </p:blipFill>
        <p:spPr>
          <a:xfrm>
            <a:off x="-253430" y="269632"/>
            <a:ext cx="12709907" cy="4137981"/>
          </a:xfrm>
        </p:spPr>
      </p:pic>
      <p:sp>
        <p:nvSpPr>
          <p:cNvPr id="7" name="Text Placeholder 6"/>
          <p:cNvSpPr>
            <a:spLocks noGrp="1"/>
          </p:cNvSpPr>
          <p:nvPr>
            <p:ph type="body" sz="quarter" idx="14"/>
          </p:nvPr>
        </p:nvSpPr>
        <p:spPr/>
        <p:txBody>
          <a:bodyPr>
            <a:noAutofit/>
          </a:bodyPr>
          <a:lstStyle/>
          <a:p>
            <a:r>
              <a:rPr lang="en-US" sz="2400" b="1" dirty="0">
                <a:solidFill>
                  <a:srgbClr val="6CB255"/>
                </a:solidFill>
              </a:rPr>
              <a:t>Seasons.</a:t>
            </a:r>
            <a:r>
              <a:rPr lang="en-US" sz="2400" dirty="0"/>
              <a:t> We see Earth at different seasons as it circles the Sun. In June, the Northern Hemisphere “leans into” the Sun, and those in the North experience summer and have longer days. In December, during winter in the Northern Hemisphere, the Southern Hemisphere “leans into” the Sun and is illuminated more directly. In spring and autumn, the two hemispheres receive more equal shares of sunlight.</a:t>
            </a:r>
          </a:p>
        </p:txBody>
      </p:sp>
    </p:spTree>
    <p:extLst>
      <p:ext uri="{BB962C8B-B14F-4D97-AF65-F5344CB8AC3E}">
        <p14:creationId xmlns:p14="http://schemas.microsoft.com/office/powerpoint/2010/main" val="644436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7230" y="1383030"/>
            <a:ext cx="10995660" cy="5124135"/>
          </a:xfrm>
        </p:spPr>
        <p:txBody>
          <a:bodyPr>
            <a:normAutofit/>
          </a:bodyPr>
          <a:lstStyle/>
          <a:p>
            <a:r>
              <a:rPr lang="en-US" sz="3600" dirty="0" smtClean="0">
                <a:solidFill>
                  <a:srgbClr val="FF3399"/>
                </a:solidFill>
              </a:rPr>
              <a:t>1. earth’s rotation causes the sun (and stars) to appear to move across the sky. The sun rises in the east and sets in the west because we spin counterclockwise. </a:t>
            </a:r>
            <a:endParaRPr lang="en-US" sz="3600" dirty="0">
              <a:solidFill>
                <a:srgbClr val="FF3399"/>
              </a:solidFill>
            </a:endParaRPr>
          </a:p>
        </p:txBody>
      </p:sp>
      <p:sp>
        <p:nvSpPr>
          <p:cNvPr id="3" name="Title 2"/>
          <p:cNvSpPr>
            <a:spLocks noGrp="1"/>
          </p:cNvSpPr>
          <p:nvPr>
            <p:ph type="title"/>
          </p:nvPr>
        </p:nvSpPr>
        <p:spPr/>
        <p:txBody>
          <a:bodyPr>
            <a:normAutofit/>
          </a:bodyPr>
          <a:lstStyle/>
          <a:p>
            <a:r>
              <a:rPr lang="en-US" dirty="0" smtClean="0"/>
              <a:t>Top 5 things to know about the motion of Earth…</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72" y="2952750"/>
            <a:ext cx="5857875" cy="39052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2937603"/>
            <a:ext cx="5543550" cy="3935543"/>
          </a:xfrm>
          <a:prstGeom prst="rect">
            <a:avLst/>
          </a:prstGeom>
        </p:spPr>
      </p:pic>
    </p:spTree>
    <p:custDataLst>
      <p:tags r:id="rId1"/>
    </p:custDataLst>
    <p:extLst>
      <p:ext uri="{BB962C8B-B14F-4D97-AF65-F5344CB8AC3E}">
        <p14:creationId xmlns:p14="http://schemas.microsoft.com/office/powerpoint/2010/main" val="429379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6806" y="2207927"/>
            <a:ext cx="6992181" cy="465007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2" y="-110603"/>
            <a:ext cx="6258292" cy="4155897"/>
          </a:xfrm>
          <a:prstGeom prst="rect">
            <a:avLst/>
          </a:prstGeom>
        </p:spPr>
      </p:pic>
    </p:spTree>
    <p:extLst>
      <p:ext uri="{BB962C8B-B14F-4D97-AF65-F5344CB8AC3E}">
        <p14:creationId xmlns:p14="http://schemas.microsoft.com/office/powerpoint/2010/main" val="932315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944" y="1433637"/>
            <a:ext cx="3929009" cy="1325563"/>
          </a:xfrm>
        </p:spPr>
        <p:txBody>
          <a:bodyPr>
            <a:normAutofit fontScale="90000"/>
          </a:bodyPr>
          <a:lstStyle/>
          <a:p>
            <a:r>
              <a:rPr lang="en-US" dirty="0" smtClean="0"/>
              <a:t>You have the rest of today to finish </a:t>
            </a:r>
            <a:r>
              <a:rPr lang="en-US" dirty="0" smtClean="0"/>
              <a:t>this – </a:t>
            </a:r>
            <a:r>
              <a:rPr lang="en-US" u="sng" dirty="0" smtClean="0"/>
              <a:t>Due at Midnight</a:t>
            </a:r>
            <a:endParaRPr lang="en-US" u="sng"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30616" y="0"/>
            <a:ext cx="7561384" cy="6858000"/>
          </a:xfrm>
        </p:spPr>
      </p:pic>
    </p:spTree>
    <p:extLst>
      <p:ext uri="{BB962C8B-B14F-4D97-AF65-F5344CB8AC3E}">
        <p14:creationId xmlns:p14="http://schemas.microsoft.com/office/powerpoint/2010/main" val="2494061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5282" y="1167679"/>
            <a:ext cx="7587096" cy="5690321"/>
          </a:xfrm>
          <a:prstGeom prst="rect">
            <a:avLst/>
          </a:prstGeom>
        </p:spPr>
      </p:pic>
      <p:sp>
        <p:nvSpPr>
          <p:cNvPr id="2" name="Title 1"/>
          <p:cNvSpPr>
            <a:spLocks noGrp="1"/>
          </p:cNvSpPr>
          <p:nvPr>
            <p:ph type="title"/>
          </p:nvPr>
        </p:nvSpPr>
        <p:spPr>
          <a:xfrm>
            <a:off x="339436" y="-180974"/>
            <a:ext cx="10515600" cy="1325563"/>
          </a:xfrm>
        </p:spPr>
        <p:txBody>
          <a:bodyPr/>
          <a:lstStyle/>
          <a:p>
            <a:r>
              <a:rPr lang="en-US" dirty="0" smtClean="0"/>
              <a:t>To Clarify from </a:t>
            </a:r>
            <a:r>
              <a:rPr lang="en-US" dirty="0" smtClean="0"/>
              <a:t>Tuesday</a:t>
            </a:r>
            <a:endParaRPr lang="en-US" dirty="0"/>
          </a:p>
        </p:txBody>
      </p:sp>
      <p:sp>
        <p:nvSpPr>
          <p:cNvPr id="3" name="Content Placeholder 2"/>
          <p:cNvSpPr>
            <a:spLocks noGrp="1"/>
          </p:cNvSpPr>
          <p:nvPr>
            <p:ph idx="1"/>
          </p:nvPr>
        </p:nvSpPr>
        <p:spPr>
          <a:xfrm>
            <a:off x="599209" y="755361"/>
            <a:ext cx="9396845" cy="1104611"/>
          </a:xfrm>
        </p:spPr>
        <p:txBody>
          <a:bodyPr>
            <a:normAutofit/>
          </a:bodyPr>
          <a:lstStyle/>
          <a:p>
            <a:r>
              <a:rPr lang="en-US" sz="2000" dirty="0" smtClean="0"/>
              <a:t>Draw this next to your hypothesis number one….</a:t>
            </a:r>
            <a:endParaRPr lang="en-US" sz="2000" dirty="0"/>
          </a:p>
        </p:txBody>
      </p:sp>
      <p:sp>
        <p:nvSpPr>
          <p:cNvPr id="5" name="Rectangle 4"/>
          <p:cNvSpPr/>
          <p:nvPr/>
        </p:nvSpPr>
        <p:spPr>
          <a:xfrm>
            <a:off x="2389563" y="1167679"/>
            <a:ext cx="620683" cy="369332"/>
          </a:xfrm>
          <a:prstGeom prst="rect">
            <a:avLst/>
          </a:prstGeom>
        </p:spPr>
        <p:txBody>
          <a:bodyPr wrap="none">
            <a:spAutoFit/>
          </a:bodyPr>
          <a:lstStyle/>
          <a:p>
            <a:r>
              <a:rPr lang="en-US" dirty="0"/>
              <a:t>then</a:t>
            </a:r>
          </a:p>
        </p:txBody>
      </p:sp>
    </p:spTree>
    <p:extLst>
      <p:ext uri="{BB962C8B-B14F-4D97-AF65-F5344CB8AC3E}">
        <p14:creationId xmlns:p14="http://schemas.microsoft.com/office/powerpoint/2010/main" val="1815634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163" y="365125"/>
            <a:ext cx="11606645" cy="1325563"/>
          </a:xfrm>
        </p:spPr>
        <p:txBody>
          <a:bodyPr/>
          <a:lstStyle/>
          <a:p>
            <a:r>
              <a:rPr lang="en-US" dirty="0" smtClean="0"/>
              <a:t>The Earth isn’t the only thing to rotate and revolve</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68856" y="1243288"/>
            <a:ext cx="6233282" cy="5614712"/>
          </a:xfrm>
        </p:spPr>
      </p:pic>
      <p:pic>
        <p:nvPicPr>
          <p:cNvPr id="5" name="628df1c83215d4e1bfcc28a37b7f1277">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556457" y="1690687"/>
            <a:ext cx="4377741" cy="2735839"/>
          </a:xfrm>
          <a:prstGeom prst="rect">
            <a:avLst/>
          </a:prstGeom>
        </p:spPr>
      </p:pic>
    </p:spTree>
    <p:extLst>
      <p:ext uri="{BB962C8B-B14F-4D97-AF65-F5344CB8AC3E}">
        <p14:creationId xmlns:p14="http://schemas.microsoft.com/office/powerpoint/2010/main" val="238990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repeatCount="indefinite" fill="hold" display="0">
                  <p:stCondLst>
                    <p:cond delay="indefinite"/>
                  </p:stCondLst>
                </p:cTn>
                <p:tgtEl>
                  <p:spTgt spid="5"/>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37058" y="-112782"/>
            <a:ext cx="8946541" cy="5467563"/>
          </a:xfrm>
        </p:spPr>
        <p:txBody>
          <a:bodyPr>
            <a:normAutofit/>
          </a:bodyPr>
          <a:lstStyle/>
          <a:p>
            <a:pPr marL="109728" indent="0" algn="ctr">
              <a:buNone/>
            </a:pPr>
            <a:r>
              <a:rPr lang="en-US" sz="6000" dirty="0"/>
              <a:t>What causes our </a:t>
            </a:r>
          </a:p>
          <a:p>
            <a:pPr marL="109728" indent="0" algn="ctr">
              <a:buNone/>
            </a:pPr>
            <a:r>
              <a:rPr lang="en-US" sz="8000" b="1" dirty="0"/>
              <a:t>seasons</a:t>
            </a:r>
            <a:r>
              <a:rPr lang="en-US" sz="6000" dirty="0"/>
              <a:t>?</a:t>
            </a: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855" y="1828800"/>
            <a:ext cx="7155804" cy="5029200"/>
          </a:xfrm>
          <a:prstGeom prst="rect">
            <a:avLst/>
          </a:prstGeom>
        </p:spPr>
      </p:pic>
    </p:spTree>
    <p:custDataLst>
      <p:tags r:id="rId1"/>
    </p:custDataLst>
    <p:extLst>
      <p:ext uri="{BB962C8B-B14F-4D97-AF65-F5344CB8AC3E}">
        <p14:creationId xmlns:p14="http://schemas.microsoft.com/office/powerpoint/2010/main" val="1027412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endParaRPr lang="en-US" dirty="0"/>
          </a:p>
        </p:txBody>
      </p:sp>
      <p:sp>
        <p:nvSpPr>
          <p:cNvPr id="3" name="Title 2"/>
          <p:cNvSpPr>
            <a:spLocks noGrp="1"/>
          </p:cNvSpPr>
          <p:nvPr>
            <p:ph type="title"/>
          </p:nvPr>
        </p:nvSpPr>
        <p:spPr/>
        <p:txBody>
          <a:bodyPr/>
          <a:lstStyle/>
          <a:p>
            <a:r>
              <a:rPr lang="en-US" dirty="0"/>
              <a:t>https://youtu.be/I5I1raMJURY</a:t>
            </a:r>
          </a:p>
        </p:txBody>
      </p:sp>
      <p:pic>
        <p:nvPicPr>
          <p:cNvPr id="5" name="I5I1raMJURY"/>
          <p:cNvPicPr>
            <a:picLocks noRot="1" noChangeAspect="1"/>
          </p:cNvPicPr>
          <p:nvPr>
            <a:videoFile r:link="rId2"/>
          </p:nvPr>
        </p:nvPicPr>
        <p:blipFill>
          <a:blip r:embed="rId4"/>
          <a:stretch>
            <a:fillRect/>
          </a:stretch>
        </p:blipFill>
        <p:spPr>
          <a:xfrm>
            <a:off x="1600201" y="1295684"/>
            <a:ext cx="9619947" cy="5411220"/>
          </a:xfrm>
          <a:prstGeom prst="rect">
            <a:avLst/>
          </a:prstGeom>
        </p:spPr>
      </p:pic>
    </p:spTree>
    <p:custDataLst>
      <p:tags r:id="rId1"/>
    </p:custDataLst>
    <p:extLst>
      <p:ext uri="{BB962C8B-B14F-4D97-AF65-F5344CB8AC3E}">
        <p14:creationId xmlns:p14="http://schemas.microsoft.com/office/powerpoint/2010/main" val="33808034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endParaRPr lang="en-US" dirty="0"/>
          </a:p>
        </p:txBody>
      </p:sp>
      <p:pic>
        <p:nvPicPr>
          <p:cNvPr id="2" name="Picture Placeholder 1" descr="OSC_Astro_04_02_Sunray.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403" r="-9403"/>
          <a:stretch>
            <a:fillRect/>
          </a:stretch>
        </p:blipFill>
        <p:spPr/>
      </p:pic>
      <p:sp>
        <p:nvSpPr>
          <p:cNvPr id="7" name="Text Placeholder 6"/>
          <p:cNvSpPr>
            <a:spLocks noGrp="1"/>
          </p:cNvSpPr>
          <p:nvPr>
            <p:ph type="body" sz="quarter" idx="14"/>
          </p:nvPr>
        </p:nvSpPr>
        <p:spPr/>
        <p:txBody>
          <a:bodyPr>
            <a:noAutofit/>
          </a:bodyPr>
          <a:lstStyle/>
          <a:p>
            <a:r>
              <a:rPr lang="en-US" sz="2400" b="1" dirty="0">
                <a:solidFill>
                  <a:srgbClr val="6CB255"/>
                </a:solidFill>
              </a:rPr>
              <a:t>The Sun’s Rays in Summer and Winter.</a:t>
            </a:r>
          </a:p>
          <a:p>
            <a:pPr marL="342900" indent="-342900">
              <a:buAutoNum type="alphaLcParenBoth"/>
            </a:pPr>
            <a:r>
              <a:rPr lang="en-US" sz="2400" dirty="0"/>
              <a:t>In summer, the Sun appears high in the sky and its rays hit Earth more directly, spreading out less. </a:t>
            </a:r>
          </a:p>
          <a:p>
            <a:pPr marL="342900" indent="-342900">
              <a:buAutoNum type="alphaLcParenBoth"/>
            </a:pPr>
            <a:r>
              <a:rPr lang="en-US" sz="2400" dirty="0"/>
              <a:t>In winter, the Sun is low in the sky and its rays spread out over a much wider area, becoming less effective at heating the ground.</a:t>
            </a:r>
          </a:p>
        </p:txBody>
      </p:sp>
    </p:spTree>
    <p:extLst>
      <p:ext uri="{BB962C8B-B14F-4D97-AF65-F5344CB8AC3E}">
        <p14:creationId xmlns:p14="http://schemas.microsoft.com/office/powerpoint/2010/main" val="4158838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76400" y="1676400"/>
            <a:ext cx="8839200" cy="5105400"/>
          </a:xfrm>
        </p:spPr>
        <p:txBody>
          <a:bodyPr>
            <a:normAutofit/>
          </a:bodyPr>
          <a:lstStyle/>
          <a:p>
            <a:r>
              <a:rPr lang="en-US" sz="3200" dirty="0"/>
              <a:t>5</a:t>
            </a:r>
            <a:r>
              <a:rPr lang="en-US" sz="3200" dirty="0" smtClean="0"/>
              <a:t>. </a:t>
            </a:r>
            <a:r>
              <a:rPr lang="en-US" sz="3200" dirty="0" smtClean="0">
                <a:solidFill>
                  <a:srgbClr val="FF3399"/>
                </a:solidFill>
              </a:rPr>
              <a:t>The seasons </a:t>
            </a:r>
            <a:r>
              <a:rPr lang="en-US" sz="3200" dirty="0" smtClean="0"/>
              <a:t>(have NOTHING to do with the </a:t>
            </a:r>
            <a:r>
              <a:rPr lang="en-US" sz="3200" i="1" dirty="0" smtClean="0"/>
              <a:t>location</a:t>
            </a:r>
            <a:r>
              <a:rPr lang="en-US" sz="3200" dirty="0" smtClean="0"/>
              <a:t> </a:t>
            </a:r>
            <a:r>
              <a:rPr lang="en-US" sz="3200" dirty="0" smtClean="0"/>
              <a:t>or </a:t>
            </a:r>
            <a:r>
              <a:rPr lang="en-US" sz="3200" i="1" dirty="0" smtClean="0"/>
              <a:t>distance</a:t>
            </a:r>
            <a:r>
              <a:rPr lang="en-US" sz="3200" dirty="0" smtClean="0"/>
              <a:t> of earth relative to the sun) </a:t>
            </a:r>
            <a:r>
              <a:rPr lang="en-US" sz="3200" dirty="0" smtClean="0">
                <a:solidFill>
                  <a:srgbClr val="FF3399"/>
                </a:solidFill>
              </a:rPr>
              <a:t>are caused by the tilt of earth’s axis which causes light to hit the earth at an </a:t>
            </a:r>
            <a:r>
              <a:rPr lang="en-US" sz="3200" u="sng" dirty="0" smtClean="0">
                <a:solidFill>
                  <a:srgbClr val="FF3399"/>
                </a:solidFill>
              </a:rPr>
              <a:t>indirect or direct </a:t>
            </a:r>
            <a:r>
              <a:rPr lang="en-US" sz="3200" dirty="0" smtClean="0">
                <a:solidFill>
                  <a:srgbClr val="FF3399"/>
                </a:solidFill>
              </a:rPr>
              <a:t>angle.</a:t>
            </a:r>
            <a:r>
              <a:rPr lang="en-US" sz="3200" dirty="0" smtClean="0"/>
              <a:t> </a:t>
            </a:r>
          </a:p>
          <a:p>
            <a:r>
              <a:rPr lang="en-US" sz="3200" dirty="0" smtClean="0"/>
              <a:t>Earth is, on average 93,000,000 miles (150 million km) away from the sun, and its distance from the sun varies by about 3%</a:t>
            </a:r>
          </a:p>
          <a:p>
            <a:pPr lvl="1"/>
            <a:r>
              <a:rPr lang="en-US" sz="2800" dirty="0" smtClean="0">
                <a:solidFill>
                  <a:srgbClr val="FF3399"/>
                </a:solidFill>
              </a:rPr>
              <a:t>Perihelion (closest to sun) </a:t>
            </a:r>
          </a:p>
          <a:p>
            <a:pPr lvl="2"/>
            <a:r>
              <a:rPr lang="en-US" sz="2400" dirty="0" smtClean="0"/>
              <a:t>– 147  million km - </a:t>
            </a:r>
            <a:r>
              <a:rPr lang="en-US" sz="2400" dirty="0" smtClean="0">
                <a:solidFill>
                  <a:srgbClr val="FF3399"/>
                </a:solidFill>
              </a:rPr>
              <a:t>January 3  </a:t>
            </a:r>
          </a:p>
          <a:p>
            <a:pPr lvl="1"/>
            <a:r>
              <a:rPr lang="en-US" sz="2800" dirty="0" smtClean="0">
                <a:solidFill>
                  <a:srgbClr val="FF3399"/>
                </a:solidFill>
              </a:rPr>
              <a:t>Aphelion (farthest from sun)</a:t>
            </a:r>
          </a:p>
          <a:p>
            <a:pPr lvl="2"/>
            <a:r>
              <a:rPr lang="en-US" sz="2400" dirty="0" smtClean="0"/>
              <a:t> – 152 million km –</a:t>
            </a:r>
            <a:r>
              <a:rPr lang="en-US" sz="2400" dirty="0" smtClean="0">
                <a:solidFill>
                  <a:srgbClr val="FF3399"/>
                </a:solidFill>
              </a:rPr>
              <a:t> July 4</a:t>
            </a:r>
          </a:p>
        </p:txBody>
      </p:sp>
      <p:sp>
        <p:nvSpPr>
          <p:cNvPr id="3" name="Title 2"/>
          <p:cNvSpPr>
            <a:spLocks noGrp="1"/>
          </p:cNvSpPr>
          <p:nvPr>
            <p:ph type="title"/>
          </p:nvPr>
        </p:nvSpPr>
        <p:spPr/>
        <p:txBody>
          <a:bodyPr>
            <a:normAutofit/>
          </a:bodyPr>
          <a:lstStyle/>
          <a:p>
            <a:r>
              <a:rPr lang="en-US" dirty="0" smtClean="0"/>
              <a:t>Top 5 things to know about the motion of Earth…</a:t>
            </a:r>
            <a:endParaRPr lang="en-US" dirty="0"/>
          </a:p>
        </p:txBody>
      </p:sp>
    </p:spTree>
    <p:custDataLst>
      <p:tags r:id="rId1"/>
    </p:custDataLst>
    <p:extLst>
      <p:ext uri="{BB962C8B-B14F-4D97-AF65-F5344CB8AC3E}">
        <p14:creationId xmlns:p14="http://schemas.microsoft.com/office/powerpoint/2010/main" val="30986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linds(horizontal)">
                                      <p:cBhvr>
                                        <p:cTn id="20" dur="500"/>
                                        <p:tgtEl>
                                          <p:spTgt spid="2">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linds(horizontal)">
                                      <p:cBhvr>
                                        <p:cTn id="23" dur="500"/>
                                        <p:tgtEl>
                                          <p:spTgt spid="2">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blinds(horizontal)">
                                      <p:cBhvr>
                                        <p:cTn id="2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endParaRPr lang="en-US" dirty="0"/>
          </a:p>
        </p:txBody>
      </p:sp>
      <p:pic>
        <p:nvPicPr>
          <p:cNvPr id="2" name="Picture Placeholder 1" descr="OSC_Astro_04_02_Sunray.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403" r="-9403"/>
          <a:stretch>
            <a:fillRect/>
          </a:stretch>
        </p:blipFill>
        <p:spPr/>
      </p:pic>
      <p:sp>
        <p:nvSpPr>
          <p:cNvPr id="7" name="Text Placeholder 6"/>
          <p:cNvSpPr>
            <a:spLocks noGrp="1"/>
          </p:cNvSpPr>
          <p:nvPr>
            <p:ph type="body" sz="quarter" idx="14"/>
          </p:nvPr>
        </p:nvSpPr>
        <p:spPr/>
        <p:txBody>
          <a:bodyPr>
            <a:noAutofit/>
          </a:bodyPr>
          <a:lstStyle/>
          <a:p>
            <a:r>
              <a:rPr lang="en-US" sz="2400" b="1" dirty="0">
                <a:solidFill>
                  <a:srgbClr val="6CB255"/>
                </a:solidFill>
              </a:rPr>
              <a:t>The Sun’s Rays in Summer and Winter.</a:t>
            </a:r>
          </a:p>
          <a:p>
            <a:pPr marL="342900" indent="-342900">
              <a:buAutoNum type="alphaLcParenBoth"/>
            </a:pPr>
            <a:r>
              <a:rPr lang="en-US" sz="2400" dirty="0"/>
              <a:t>In summer, the Sun appears high in the sky and its rays hit Earth more directly, spreading out less. </a:t>
            </a:r>
          </a:p>
          <a:p>
            <a:pPr marL="342900" indent="-342900">
              <a:buAutoNum type="alphaLcParenBoth"/>
            </a:pPr>
            <a:r>
              <a:rPr lang="en-US" sz="2400" dirty="0"/>
              <a:t>In winter, the Sun is low in the sky and its rays spread out over a much wider area, becoming less effective at heating the ground.</a:t>
            </a:r>
          </a:p>
        </p:txBody>
      </p:sp>
    </p:spTree>
    <p:extLst>
      <p:ext uri="{BB962C8B-B14F-4D97-AF65-F5344CB8AC3E}">
        <p14:creationId xmlns:p14="http://schemas.microsoft.com/office/powerpoint/2010/main" val="26253816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1522</TotalTime>
  <Words>889</Words>
  <Application>Microsoft Office PowerPoint</Application>
  <PresentationFormat>Widescreen</PresentationFormat>
  <Paragraphs>66</Paragraphs>
  <Slides>23</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Due Friday at Midnight</vt:lpstr>
      <vt:lpstr>To Clarify from Tuesday</vt:lpstr>
      <vt:lpstr>The Earth isn’t the only thing to rotate and revolve</vt:lpstr>
      <vt:lpstr>PowerPoint Presentation</vt:lpstr>
      <vt:lpstr>https://youtu.be/I5I1raMJURY</vt:lpstr>
      <vt:lpstr>PowerPoint Presentation</vt:lpstr>
      <vt:lpstr>Top 5 things to know about the motion of Earth…</vt:lpstr>
      <vt:lpstr>PowerPoint Presentation</vt:lpstr>
      <vt:lpstr>PowerPoint Presentation</vt:lpstr>
      <vt:lpstr>Top 5 things to know about the motion of Earth…</vt:lpstr>
      <vt:lpstr>PowerPoint Presentation</vt:lpstr>
      <vt:lpstr>PowerPoint Presentation</vt:lpstr>
      <vt:lpstr>Top 5 things to know about the motion of Earth…</vt:lpstr>
      <vt:lpstr>PowerPoint Presentation</vt:lpstr>
      <vt:lpstr>Top 5 things to know about the motion of Earth…</vt:lpstr>
      <vt:lpstr>PowerPoint Presentation</vt:lpstr>
      <vt:lpstr>PowerPoint Presentation</vt:lpstr>
      <vt:lpstr>Top 5 things to know about the motion of Earth…</vt:lpstr>
      <vt:lpstr>PowerPoint Presentation</vt:lpstr>
      <vt:lpstr>Top 5 things to know about the motion of Earth…</vt:lpstr>
      <vt:lpstr>PowerPoint Presentation</vt:lpstr>
      <vt:lpstr>You have the rest of today to finish this – Due at Midnight</vt:lpstr>
    </vt:vector>
  </TitlesOfParts>
  <Company>OCPS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Hyatt, Evan K.</dc:creator>
  <cp:lastModifiedBy>Hyatt, Evan K.</cp:lastModifiedBy>
  <cp:revision>37</cp:revision>
  <dcterms:created xsi:type="dcterms:W3CDTF">2015-10-02T12:06:11Z</dcterms:created>
  <dcterms:modified xsi:type="dcterms:W3CDTF">2018-09-27T17:39:00Z</dcterms:modified>
</cp:coreProperties>
</file>